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firstSlideNum="0" strictFirstAndLastChars="0" saveSubsetFonts="1" showSpecialPlsOnTitleSld="0">
  <p:sldMasterIdLst>
    <p:sldMasterId id="2147483664" r:id="rId4"/>
    <p:sldMasterId id="2147483665" r:id="rId5"/>
    <p:sldMasterId id="2147483666" r:id="rId6"/>
    <p:sldMasterId id="2147483667" r:id="rId7"/>
    <p:sldMasterId id="2147483668" r:id="rId8"/>
    <p:sldMasterId id="2147483669" r:id="rId9"/>
    <p:sldMasterId id="2147483670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</p:sldIdLst>
  <p:sldSz cy="6858000" cx="9144000"/>
  <p:notesSz cx="6858000" cy="9144000"/>
  <p:embeddedFontLst>
    <p:embeddedFont>
      <p:font typeface="Cabin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C997BC0-610E-48DD-9245-607C58DBA4D2}">
  <a:tblStyle styleId="{9C997BC0-610E-48DD-9245-607C58DBA4D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A92FBE2-AED9-4E73-9184-7E7866D7755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1" Type="http://schemas.openxmlformats.org/officeDocument/2006/relationships/theme" Target="theme/theme5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8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11" Type="http://schemas.openxmlformats.org/officeDocument/2006/relationships/notesMaster" Target="notesMasters/notesMaster1.xml"/><Relationship Id="rId33" Type="http://schemas.openxmlformats.org/officeDocument/2006/relationships/slide" Target="slides/slide22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21.xml"/><Relationship Id="rId13" Type="http://schemas.openxmlformats.org/officeDocument/2006/relationships/slide" Target="slides/slide2.xml"/><Relationship Id="rId35" Type="http://schemas.openxmlformats.org/officeDocument/2006/relationships/font" Target="fonts/Cabin-regular.fntdata"/><Relationship Id="rId12" Type="http://schemas.openxmlformats.org/officeDocument/2006/relationships/slide" Target="slides/slide1.xml"/><Relationship Id="rId34" Type="http://schemas.openxmlformats.org/officeDocument/2006/relationships/slide" Target="slides/slide23.xml"/><Relationship Id="rId15" Type="http://schemas.openxmlformats.org/officeDocument/2006/relationships/slide" Target="slides/slide4.xml"/><Relationship Id="rId37" Type="http://schemas.openxmlformats.org/officeDocument/2006/relationships/font" Target="fonts/Cabin-italic.fntdata"/><Relationship Id="rId14" Type="http://schemas.openxmlformats.org/officeDocument/2006/relationships/slide" Target="slides/slide3.xml"/><Relationship Id="rId36" Type="http://schemas.openxmlformats.org/officeDocument/2006/relationships/font" Target="fonts/Cabin-bold.fntdata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38" Type="http://schemas.openxmlformats.org/officeDocument/2006/relationships/font" Target="fonts/Cabin-boldItalic.fntdata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6:notes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2159fa31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2159fa3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32159fa312_0_0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79" name="Google Shape;279;p2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9:notes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86" name="Google Shape;286;p3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1:notes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4474edc3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4474edc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24474edc36_0_0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365f52bc4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01" name="Google Shape;301;g1365f52bc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1365f52bc4_0_10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365f52bc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11" name="Google Shape;311;g1365f52b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1365f52bc4_0_0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365f52bc4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21" name="Google Shape;321;g1365f52bc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1365f52bc4_0_20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30" name="Google Shape;330;p8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80:notes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38" name="Google Shape;338;p8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82:notes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45" name="Google Shape;345;p8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84:notes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35966d8f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6" name="Google Shape;206;g435966d8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435966d8fb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52" name="Google Shape;352;p8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86:notes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8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60" name="Google Shape;360;p8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88:notes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69" name="Google Shape;369;p9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0:notes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9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76" name="Google Shape;376;p9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2:notes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6" name="Google Shape;216;p2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0:notes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1f7bcce6a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1f7bcce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31f7bcce6a_0_0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5" name="Google Shape;235;p2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2:notes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60d79795f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3" name="Google Shape;243;g260d79795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260d79795f_0_6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60d79795f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2" name="Google Shape;252;g260d79795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260d79795f_0_14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60d79795f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60" name="Google Shape;260;g260d79795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260d79795f_0_21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60d79795f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67" name="Google Shape;267;g260d79795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260d79795f_0_27:notes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"/>
          <p:cNvSpPr txBox="1"/>
          <p:nvPr>
            <p:ph type="ctrTitle"/>
          </p:nvPr>
        </p:nvSpPr>
        <p:spPr>
          <a:xfrm>
            <a:off x="609600" y="1752600"/>
            <a:ext cx="7924799" cy="147002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2"/>
          <p:cNvSpPr txBox="1"/>
          <p:nvPr>
            <p:ph idx="1" type="subTitle"/>
          </p:nvPr>
        </p:nvSpPr>
        <p:spPr>
          <a:xfrm>
            <a:off x="13716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E589F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bg>
      <p:bgPr>
        <a:solidFill>
          <a:schemeClr val="lt2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31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C8931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8" name="Google Shape;128;p15"/>
          <p:cNvSpPr txBox="1"/>
          <p:nvPr>
            <p:ph idx="1" type="body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E589F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15"/>
          <p:cNvSpPr txBox="1"/>
          <p:nvPr>
            <p:ph idx="10" type="dt"/>
          </p:nvPr>
        </p:nvSpPr>
        <p:spPr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15"/>
          <p:cNvSpPr txBox="1"/>
          <p:nvPr>
            <p:ph idx="11" type="ftr"/>
          </p:nvPr>
        </p:nvSpPr>
        <p:spPr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15"/>
          <p:cNvSpPr txBox="1"/>
          <p:nvPr>
            <p:ph idx="12" type="sldNum"/>
          </p:nvPr>
        </p:nvSpPr>
        <p:spPr>
          <a:xfrm>
            <a:off x="4362450" y="1027113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lip Art and Text" type="clipArtAndTx">
  <p:cSld name="CLIPART_AND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/>
          <p:nvPr>
            <p:ph type="title"/>
          </p:nvPr>
        </p:nvSpPr>
        <p:spPr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3" name="Google Shape;143;p17"/>
          <p:cNvSpPr/>
          <p:nvPr>
            <p:ph idx="2" type="clipArt"/>
          </p:nvPr>
        </p:nvSpPr>
        <p:spPr>
          <a:xfrm>
            <a:off x="1066800" y="210185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17"/>
          <p:cNvSpPr txBox="1"/>
          <p:nvPr>
            <p:ph idx="1" type="body"/>
          </p:nvPr>
        </p:nvSpPr>
        <p:spPr>
          <a:xfrm>
            <a:off x="5029200" y="210185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⬜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1400"/>
              <a:buFont typeface="Cabin"/>
              <a:buChar char="⬜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1400"/>
              <a:buFont typeface="Cabin"/>
              <a:buChar char="⬜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rgbClr val="AE589F"/>
              </a:buClr>
              <a:buSzPts val="1400"/>
              <a:buFont typeface="Cabin"/>
              <a:buChar char="⬜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⬜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chemeClr val="lt2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146050" y="6391275"/>
            <a:ext cx="88329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18"/>
          <p:cNvCxnSpPr/>
          <p:nvPr/>
        </p:nvCxnSpPr>
        <p:spPr>
          <a:xfrm>
            <a:off x="155575" y="2419350"/>
            <a:ext cx="8832900" cy="0"/>
          </a:xfrm>
          <a:prstGeom prst="straightConnector1">
            <a:avLst/>
          </a:prstGeom>
          <a:noFill/>
          <a:ln cap="flat" cmpd="sng" w="11425">
            <a:solidFill>
              <a:srgbClr val="C99417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52" name="Google Shape;152;p18"/>
          <p:cNvSpPr/>
          <p:nvPr/>
        </p:nvSpPr>
        <p:spPr>
          <a:xfrm>
            <a:off x="152400" y="152400"/>
            <a:ext cx="8832900" cy="6546900"/>
          </a:xfrm>
          <a:prstGeom prst="rect">
            <a:avLst/>
          </a:prstGeom>
          <a:noFill/>
          <a:ln cap="flat" cmpd="sng" w="9525">
            <a:solidFill>
              <a:srgbClr val="C9941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4362450" y="2209800"/>
            <a:ext cx="419100" cy="420600"/>
          </a:xfrm>
          <a:prstGeom prst="ellipse">
            <a:avLst/>
          </a:prstGeom>
          <a:solidFill>
            <a:srgbClr val="FFFFFF"/>
          </a:solidFill>
          <a:ln cap="rnd" cmpd="sng" w="50800">
            <a:solidFill>
              <a:srgbClr val="C994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8"/>
          <p:cNvSpPr txBox="1"/>
          <p:nvPr>
            <p:ph idx="1" type="subTitle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/>
            </a:lvl1pPr>
            <a:lvl2pPr indent="0" lvl="1" marL="4572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1400"/>
              <a:buFont typeface="Cabin"/>
              <a:buNone/>
              <a:defRPr/>
            </a:lvl2pPr>
            <a:lvl3pPr indent="0" lvl="2" marL="9144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1400"/>
              <a:buFont typeface="Cabin"/>
              <a:buNone/>
              <a:defRPr/>
            </a:lvl3pPr>
            <a:lvl4pPr indent="0" lvl="3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E589F"/>
              </a:buClr>
              <a:buSzPts val="1400"/>
              <a:buFont typeface="Cabin"/>
              <a:buNone/>
              <a:defRPr/>
            </a:lvl4pPr>
            <a:lvl5pPr indent="0" lvl="4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None/>
              <a:defRPr/>
            </a:lvl5pPr>
            <a:lvl6pPr indent="0" lvl="5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/>
            </a:lvl6pPr>
            <a:lvl7pPr indent="0" lvl="6" marL="2743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/>
            </a:lvl7pPr>
            <a:lvl8pPr indent="0" lvl="7" marL="32004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/>
            </a:lvl8pPr>
            <a:lvl9pPr indent="0" lvl="8" marL="3657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/>
            </a:lvl9pPr>
          </a:lstStyle>
          <a:p/>
        </p:txBody>
      </p:sp>
      <p:sp>
        <p:nvSpPr>
          <p:cNvPr id="156" name="Google Shape;156;p18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/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7" name="Google Shape;157;p18"/>
          <p:cNvSpPr txBox="1"/>
          <p:nvPr>
            <p:ph idx="10" type="dt"/>
          </p:nvPr>
        </p:nvSpPr>
        <p:spPr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58" name="Google Shape;158;p18"/>
          <p:cNvSpPr txBox="1"/>
          <p:nvPr>
            <p:ph idx="11" type="ftr"/>
          </p:nvPr>
        </p:nvSpPr>
        <p:spPr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59" name="Google Shape;159;p18"/>
          <p:cNvSpPr txBox="1"/>
          <p:nvPr>
            <p:ph idx="12" type="sldNum"/>
          </p:nvPr>
        </p:nvSpPr>
        <p:spPr>
          <a:xfrm>
            <a:off x="4343400" y="2198688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bg>
      <p:bgPr>
        <a:solidFill>
          <a:schemeClr val="lt2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2" name="Google Shape;162;p19"/>
          <p:cNvSpPr txBox="1"/>
          <p:nvPr>
            <p:ph idx="1" type="body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⬜"/>
              <a:defRPr/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1400"/>
              <a:buFont typeface="Cabin"/>
              <a:buChar char="⬜"/>
              <a:defRPr/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1400"/>
              <a:buFont typeface="Cabin"/>
              <a:buChar char="⬜"/>
              <a:defRPr/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E589F"/>
              </a:buClr>
              <a:buSzPts val="1400"/>
              <a:buFont typeface="Cabin"/>
              <a:buChar char="⬜"/>
              <a:defRPr/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⬜"/>
              <a:defRPr/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/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/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/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/>
            </a:lvl9pPr>
          </a:lstStyle>
          <a:p/>
        </p:txBody>
      </p:sp>
      <p:sp>
        <p:nvSpPr>
          <p:cNvPr id="163" name="Google Shape;163;p19"/>
          <p:cNvSpPr txBox="1"/>
          <p:nvPr>
            <p:ph idx="10" type="dt"/>
          </p:nvPr>
        </p:nvSpPr>
        <p:spPr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64" name="Google Shape;164;p19"/>
          <p:cNvSpPr txBox="1"/>
          <p:nvPr>
            <p:ph idx="11" type="ftr"/>
          </p:nvPr>
        </p:nvSpPr>
        <p:spPr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65" name="Google Shape;165;p19"/>
          <p:cNvSpPr txBox="1"/>
          <p:nvPr>
            <p:ph idx="12" type="sldNum"/>
          </p:nvPr>
        </p:nvSpPr>
        <p:spPr>
          <a:xfrm>
            <a:off x="4362450" y="1027113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 and Clip Art" type="txAndClipArt">
  <p:cSld name="TEXT_AND_CLIPAR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8" name="Google Shape;168;p20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⬜"/>
              <a:defRPr/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1400"/>
              <a:buFont typeface="Cabin"/>
              <a:buChar char="⬜"/>
              <a:defRPr/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1400"/>
              <a:buFont typeface="Cabin"/>
              <a:buChar char="⬜"/>
              <a:defRPr/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E589F"/>
              </a:buClr>
              <a:buSzPts val="1400"/>
              <a:buFont typeface="Cabin"/>
              <a:buChar char="⬜"/>
              <a:defRPr/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⬜"/>
              <a:defRPr/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/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/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/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/>
            </a:lvl9pPr>
          </a:lstStyle>
          <a:p/>
        </p:txBody>
      </p:sp>
      <p:sp>
        <p:nvSpPr>
          <p:cNvPr id="169" name="Google Shape;169;p20"/>
          <p:cNvSpPr/>
          <p:nvPr>
            <p:ph idx="2" type="clipArt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2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71" name="Google Shape;171;p2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72" name="Google Shape;172;p2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able" type="tbl">
  <p:cSld name="TABLE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5" name="Google Shape;175;p2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76" name="Google Shape;176;p2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77" name="Google Shape;177;p2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 and Clip Art" type="txAndClipArt">
  <p:cSld name="TEXT_AND_CLIPAR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>
            <p:ph type="title"/>
          </p:nvPr>
        </p:nvSpPr>
        <p:spPr>
          <a:xfrm>
            <a:off x="1143000" y="144463"/>
            <a:ext cx="77724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9" name="Google Shape;189;p23"/>
          <p:cNvSpPr txBox="1"/>
          <p:nvPr>
            <p:ph idx="1" type="body"/>
          </p:nvPr>
        </p:nvSpPr>
        <p:spPr>
          <a:xfrm>
            <a:off x="1066800" y="1981200"/>
            <a:ext cx="38481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⬜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1400"/>
              <a:buFont typeface="Noto Symbol"/>
              <a:buChar char="⬜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1400"/>
              <a:buFont typeface="Noto Symbol"/>
              <a:buChar char="⬜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rgbClr val="AE589F"/>
              </a:buClr>
              <a:buSzPts val="1400"/>
              <a:buFont typeface="Noto Symbol"/>
              <a:buChar char="⬜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⬜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190" name="Google Shape;190;p23"/>
          <p:cNvSpPr/>
          <p:nvPr>
            <p:ph idx="2" type="clipArt"/>
          </p:nvPr>
        </p:nvSpPr>
        <p:spPr>
          <a:xfrm>
            <a:off x="5067300" y="1981200"/>
            <a:ext cx="38481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23"/>
          <p:cNvSpPr txBox="1"/>
          <p:nvPr>
            <p:ph idx="10" type="dt"/>
          </p:nvPr>
        </p:nvSpPr>
        <p:spPr>
          <a:xfrm>
            <a:off x="11541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2" name="Google Shape;192;p23"/>
          <p:cNvSpPr txBox="1"/>
          <p:nvPr>
            <p:ph idx="11" type="ftr"/>
          </p:nvPr>
        </p:nvSpPr>
        <p:spPr>
          <a:xfrm>
            <a:off x="3592512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3" name="Google Shape;193;p23"/>
          <p:cNvSpPr txBox="1"/>
          <p:nvPr>
            <p:ph idx="12" type="sldNum"/>
          </p:nvPr>
        </p:nvSpPr>
        <p:spPr>
          <a:xfrm>
            <a:off x="70215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/>
          <p:nvPr>
            <p:ph idx="1" type="body"/>
          </p:nvPr>
        </p:nvSpPr>
        <p:spPr>
          <a:xfrm>
            <a:off x="457200" y="1499616"/>
            <a:ext cx="8229600" cy="46265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E589F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4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 and Clip Art" type="txAndClipArt">
  <p:cSld name="TEXT_AND_CLIPAR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/>
          <p:nvPr>
            <p:ph type="title"/>
          </p:nvPr>
        </p:nvSpPr>
        <p:spPr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6"/>
          <p:cNvSpPr txBox="1"/>
          <p:nvPr>
            <p:ph idx="1" type="body"/>
          </p:nvPr>
        </p:nvSpPr>
        <p:spPr>
          <a:xfrm>
            <a:off x="1066800" y="210185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E589F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6"/>
          <p:cNvSpPr/>
          <p:nvPr>
            <p:ph idx="2" type="clipArt"/>
          </p:nvPr>
        </p:nvSpPr>
        <p:spPr>
          <a:xfrm>
            <a:off x="5029200" y="210185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chemeClr val="lt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8"/>
          <p:cNvSpPr/>
          <p:nvPr/>
        </p:nvSpPr>
        <p:spPr>
          <a:xfrm>
            <a:off x="146050" y="6391275"/>
            <a:ext cx="88329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Google Shape;71;p8"/>
          <p:cNvCxnSpPr/>
          <p:nvPr/>
        </p:nvCxnSpPr>
        <p:spPr>
          <a:xfrm>
            <a:off x="155575" y="2419350"/>
            <a:ext cx="8832900" cy="0"/>
          </a:xfrm>
          <a:prstGeom prst="straightConnector1">
            <a:avLst/>
          </a:prstGeom>
          <a:noFill/>
          <a:ln cap="flat" cmpd="sng" w="11425">
            <a:solidFill>
              <a:srgbClr val="C89317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2" name="Google Shape;72;p8"/>
          <p:cNvSpPr/>
          <p:nvPr/>
        </p:nvSpPr>
        <p:spPr>
          <a:xfrm>
            <a:off x="152400" y="152400"/>
            <a:ext cx="8832900" cy="6546900"/>
          </a:xfrm>
          <a:prstGeom prst="rect">
            <a:avLst/>
          </a:prstGeom>
          <a:noFill/>
          <a:ln cap="flat" cmpd="sng" w="9525">
            <a:solidFill>
              <a:srgbClr val="C8931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8"/>
          <p:cNvSpPr/>
          <p:nvPr/>
        </p:nvSpPr>
        <p:spPr>
          <a:xfrm>
            <a:off x="4362450" y="2209800"/>
            <a:ext cx="419100" cy="420600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C893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8"/>
          <p:cNvSpPr txBox="1"/>
          <p:nvPr>
            <p:ph idx="1" type="subTitle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E589F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8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" name="Google Shape;77;p8"/>
          <p:cNvSpPr txBox="1"/>
          <p:nvPr>
            <p:ph idx="10" type="dt"/>
          </p:nvPr>
        </p:nvSpPr>
        <p:spPr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4343400" y="2198688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bg>
      <p:bgPr>
        <a:solidFill>
          <a:schemeClr val="l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317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C8931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9"/>
          <p:cNvSpPr txBox="1"/>
          <p:nvPr>
            <p:ph idx="1" type="body"/>
          </p:nvPr>
        </p:nvSpPr>
        <p:spPr>
          <a:xfrm>
            <a:off x="301752" y="1527048"/>
            <a:ext cx="85038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E589F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9"/>
          <p:cNvSpPr txBox="1"/>
          <p:nvPr>
            <p:ph idx="10" type="dt"/>
          </p:nvPr>
        </p:nvSpPr>
        <p:spPr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9"/>
          <p:cNvSpPr txBox="1"/>
          <p:nvPr>
            <p:ph idx="11" type="ftr"/>
          </p:nvPr>
        </p:nvSpPr>
        <p:spPr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9"/>
          <p:cNvSpPr txBox="1"/>
          <p:nvPr>
            <p:ph idx="12" type="sldNum"/>
          </p:nvPr>
        </p:nvSpPr>
        <p:spPr>
          <a:xfrm>
            <a:off x="4362450" y="1027113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lip Art and Text" type="clipArtAndTx">
  <p:cSld name="CLIPART_AND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type="title"/>
          </p:nvPr>
        </p:nvSpPr>
        <p:spPr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" name="Google Shape;97;p11"/>
          <p:cNvSpPr/>
          <p:nvPr>
            <p:ph idx="2" type="clipArt"/>
          </p:nvPr>
        </p:nvSpPr>
        <p:spPr>
          <a:xfrm>
            <a:off x="1066800" y="210185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98" name="Google Shape;98;p11"/>
          <p:cNvSpPr txBox="1"/>
          <p:nvPr>
            <p:ph idx="1" type="body"/>
          </p:nvPr>
        </p:nvSpPr>
        <p:spPr>
          <a:xfrm>
            <a:off x="5029200" y="210185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E589F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 and Clip Art" type="txAndClipArt">
  <p:cSld name="TEXT_AND_CLIPAR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12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E589F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12"/>
          <p:cNvSpPr/>
          <p:nvPr>
            <p:ph idx="2" type="clipArt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032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841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524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651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E589F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651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1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able" type="tbl">
  <p:cSld name="TABL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chemeClr val="lt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146050" y="6391275"/>
            <a:ext cx="8832900" cy="309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" name="Google Shape;117;p14"/>
          <p:cNvCxnSpPr/>
          <p:nvPr/>
        </p:nvCxnSpPr>
        <p:spPr>
          <a:xfrm>
            <a:off x="155575" y="2419350"/>
            <a:ext cx="8832900" cy="0"/>
          </a:xfrm>
          <a:prstGeom prst="straightConnector1">
            <a:avLst/>
          </a:prstGeom>
          <a:noFill/>
          <a:ln cap="flat" cmpd="sng" w="11425">
            <a:solidFill>
              <a:srgbClr val="C89317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18" name="Google Shape;118;p14"/>
          <p:cNvSpPr/>
          <p:nvPr/>
        </p:nvSpPr>
        <p:spPr>
          <a:xfrm>
            <a:off x="152400" y="152400"/>
            <a:ext cx="8832900" cy="6546900"/>
          </a:xfrm>
          <a:prstGeom prst="rect">
            <a:avLst/>
          </a:prstGeom>
          <a:noFill/>
          <a:ln cap="flat" cmpd="sng" w="9525">
            <a:solidFill>
              <a:srgbClr val="C8931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4"/>
          <p:cNvSpPr/>
          <p:nvPr/>
        </p:nvSpPr>
        <p:spPr>
          <a:xfrm>
            <a:off x="4362450" y="2209800"/>
            <a:ext cx="419100" cy="420600"/>
          </a:xfrm>
          <a:prstGeom prst="ellipse">
            <a:avLst/>
          </a:prstGeom>
          <a:solidFill>
            <a:srgbClr val="FFFFFF"/>
          </a:solidFill>
          <a:ln cap="rnd" cmpd="dbl" w="50800">
            <a:solidFill>
              <a:srgbClr val="C893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4"/>
          <p:cNvSpPr txBox="1"/>
          <p:nvPr>
            <p:ph idx="1" type="subTitle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E589F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14"/>
          <p:cNvSpPr txBox="1"/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0" sz="4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3" name="Google Shape;123;p14"/>
          <p:cNvSpPr txBox="1"/>
          <p:nvPr>
            <p:ph idx="10" type="dt"/>
          </p:nvPr>
        </p:nvSpPr>
        <p:spPr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14"/>
          <p:cNvSpPr txBox="1"/>
          <p:nvPr>
            <p:ph idx="11" type="ftr"/>
          </p:nvPr>
        </p:nvSpPr>
        <p:spPr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14"/>
          <p:cNvSpPr txBox="1"/>
          <p:nvPr>
            <p:ph idx="12" type="sldNum"/>
          </p:nvPr>
        </p:nvSpPr>
        <p:spPr>
          <a:xfrm>
            <a:off x="4343400" y="2198688"/>
            <a:ext cx="4572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8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7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theme" Target="../theme/theme6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theme" Target="../theme/theme2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12700" y="0"/>
            <a:ext cx="9150350" cy="6291262"/>
            <a:chOff x="-12700" y="0"/>
            <a:chExt cx="9150350" cy="6291262"/>
          </a:xfrm>
        </p:grpSpPr>
        <p:pic>
          <p:nvPicPr>
            <p:cNvPr id="11" name="Google Shape;11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2700" y="0"/>
              <a:ext cx="9150350" cy="6291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12" name="Google Shape;12;p1"/>
            <p:cNvSpPr txBox="1"/>
            <p:nvPr/>
          </p:nvSpPr>
          <p:spPr>
            <a:xfrm>
              <a:off x="-6350" y="0"/>
              <a:ext cx="9144000" cy="6286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3" name="Google Shape;13;p1"/>
          <p:cNvGrpSpPr/>
          <p:nvPr/>
        </p:nvGrpSpPr>
        <p:grpSpPr>
          <a:xfrm>
            <a:off x="0" y="3268662"/>
            <a:ext cx="9144000" cy="146049"/>
            <a:chOff x="0" y="0"/>
            <a:chExt cx="2147483643" cy="2147483643"/>
          </a:xfrm>
        </p:grpSpPr>
        <p:sp>
          <p:nvSpPr>
            <p:cNvPr id="14" name="Google Shape;14;p1"/>
            <p:cNvSpPr txBox="1"/>
            <p:nvPr/>
          </p:nvSpPr>
          <p:spPr>
            <a:xfrm>
              <a:off x="0" y="0"/>
              <a:ext cx="2147483643" cy="2147483643"/>
            </a:xfrm>
            <a:prstGeom prst="rect">
              <a:avLst/>
            </a:prstGeom>
            <a:solidFill>
              <a:srgbClr val="0428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" name="Google Shape;15;p1"/>
            <p:cNvSpPr txBox="1"/>
            <p:nvPr/>
          </p:nvSpPr>
          <p:spPr>
            <a:xfrm>
              <a:off x="1216907400" y="0"/>
              <a:ext cx="257623581" cy="21474836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" name="Google Shape;16;p1"/>
            <p:cNvSpPr txBox="1"/>
            <p:nvPr/>
          </p:nvSpPr>
          <p:spPr>
            <a:xfrm>
              <a:off x="1474530900" y="0"/>
              <a:ext cx="257623329" cy="21474836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" name="Google Shape;17;p1"/>
            <p:cNvSpPr txBox="1"/>
            <p:nvPr/>
          </p:nvSpPr>
          <p:spPr>
            <a:xfrm>
              <a:off x="1732154200" y="0"/>
              <a:ext cx="257996292" cy="2147483643"/>
            </a:xfrm>
            <a:prstGeom prst="rect">
              <a:avLst/>
            </a:prstGeom>
            <a:solidFill>
              <a:srgbClr val="E4A8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E589F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1"/>
          <p:cNvSpPr txBox="1"/>
          <p:nvPr>
            <p:ph idx="10" type="dt"/>
          </p:nvPr>
        </p:nvSpPr>
        <p:spPr>
          <a:xfrm>
            <a:off x="6573836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"/>
          <p:cNvSpPr txBox="1"/>
          <p:nvPr>
            <p:ph idx="12" type="sldNum"/>
          </p:nvPr>
        </p:nvSpPr>
        <p:spPr>
          <a:xfrm>
            <a:off x="46037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3"/>
          <p:cNvGrpSpPr/>
          <p:nvPr/>
        </p:nvGrpSpPr>
        <p:grpSpPr>
          <a:xfrm>
            <a:off x="-12700" y="0"/>
            <a:ext cx="9150350" cy="6291262"/>
            <a:chOff x="-12700" y="0"/>
            <a:chExt cx="9150350" cy="6291262"/>
          </a:xfrm>
        </p:grpSpPr>
        <p:pic>
          <p:nvPicPr>
            <p:cNvPr id="28" name="Google Shape;28;p3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-12700" y="0"/>
              <a:ext cx="9150350" cy="6291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29" name="Google Shape;29;p3"/>
            <p:cNvSpPr txBox="1"/>
            <p:nvPr/>
          </p:nvSpPr>
          <p:spPr>
            <a:xfrm>
              <a:off x="-6350" y="0"/>
              <a:ext cx="9144000" cy="6286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>
            <a:off x="0" y="1371600"/>
            <a:ext cx="9144000" cy="73024"/>
            <a:chOff x="0" y="0"/>
            <a:chExt cx="2147483643" cy="2147483643"/>
          </a:xfrm>
        </p:grpSpPr>
        <p:sp>
          <p:nvSpPr>
            <p:cNvPr id="31" name="Google Shape;31;p3"/>
            <p:cNvSpPr txBox="1"/>
            <p:nvPr/>
          </p:nvSpPr>
          <p:spPr>
            <a:xfrm>
              <a:off x="0" y="0"/>
              <a:ext cx="2147483643" cy="2147483643"/>
            </a:xfrm>
            <a:prstGeom prst="rect">
              <a:avLst/>
            </a:prstGeom>
            <a:solidFill>
              <a:srgbClr val="04288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" name="Google Shape;32;p3"/>
            <p:cNvSpPr txBox="1"/>
            <p:nvPr/>
          </p:nvSpPr>
          <p:spPr>
            <a:xfrm>
              <a:off x="1216907400" y="0"/>
              <a:ext cx="257623581" cy="21474836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" name="Google Shape;33;p3"/>
            <p:cNvSpPr txBox="1"/>
            <p:nvPr/>
          </p:nvSpPr>
          <p:spPr>
            <a:xfrm>
              <a:off x="1474530900" y="0"/>
              <a:ext cx="257623329" cy="21474836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" name="Google Shape;34;p3"/>
            <p:cNvSpPr txBox="1"/>
            <p:nvPr/>
          </p:nvSpPr>
          <p:spPr>
            <a:xfrm>
              <a:off x="1732154200" y="0"/>
              <a:ext cx="257996292" cy="2147483643"/>
            </a:xfrm>
            <a:prstGeom prst="rect">
              <a:avLst/>
            </a:prstGeom>
            <a:solidFill>
              <a:srgbClr val="E4A81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5" name="Google Shape;35;p3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E589F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3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3"/>
          <p:cNvSpPr txBox="1"/>
          <p:nvPr>
            <p:ph idx="10" type="dt"/>
          </p:nvPr>
        </p:nvSpPr>
        <p:spPr>
          <a:xfrm>
            <a:off x="6573836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3"/>
          <p:cNvSpPr txBox="1"/>
          <p:nvPr>
            <p:ph idx="12" type="sldNum"/>
          </p:nvPr>
        </p:nvSpPr>
        <p:spPr>
          <a:xfrm>
            <a:off x="460375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-12700" y="0"/>
            <a:ext cx="9150350" cy="6291262"/>
            <a:chOff x="-12700" y="0"/>
            <a:chExt cx="9150350" cy="6291262"/>
          </a:xfrm>
        </p:grpSpPr>
        <p:pic>
          <p:nvPicPr>
            <p:cNvPr id="45" name="Google Shape;45;p5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-12700" y="0"/>
              <a:ext cx="9150350" cy="62912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46" name="Google Shape;46;p5"/>
            <p:cNvSpPr txBox="1"/>
            <p:nvPr/>
          </p:nvSpPr>
          <p:spPr>
            <a:xfrm>
              <a:off x="-6350" y="0"/>
              <a:ext cx="9144000" cy="62864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7" name="Google Shape;47;p5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E589F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5"/>
          <p:cNvSpPr txBox="1"/>
          <p:nvPr>
            <p:ph idx="10" type="dt"/>
          </p:nvPr>
        </p:nvSpPr>
        <p:spPr>
          <a:xfrm>
            <a:off x="1066800" y="64135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5"/>
          <p:cNvSpPr txBox="1"/>
          <p:nvPr>
            <p:ph idx="11" type="ftr"/>
          </p:nvPr>
        </p:nvSpPr>
        <p:spPr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5"/>
          <p:cNvSpPr txBox="1"/>
          <p:nvPr>
            <p:ph idx="12" type="sldNum"/>
          </p:nvPr>
        </p:nvSpPr>
        <p:spPr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7"/>
          <p:cNvGrpSpPr/>
          <p:nvPr/>
        </p:nvGrpSpPr>
        <p:grpSpPr>
          <a:xfrm>
            <a:off x="-12700" y="0"/>
            <a:ext cx="9150350" cy="6291300"/>
            <a:chOff x="-12700" y="0"/>
            <a:chExt cx="9150350" cy="6291300"/>
          </a:xfrm>
        </p:grpSpPr>
        <p:pic>
          <p:nvPicPr>
            <p:cNvPr id="58" name="Google Shape;58;p7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-12700" y="0"/>
              <a:ext cx="9150300" cy="629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59" name="Google Shape;59;p7"/>
            <p:cNvSpPr txBox="1"/>
            <p:nvPr/>
          </p:nvSpPr>
          <p:spPr>
            <a:xfrm>
              <a:off x="-6350" y="0"/>
              <a:ext cx="9144000" cy="628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60" name="Google Shape;60;p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E589F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7"/>
          <p:cNvSpPr txBox="1"/>
          <p:nvPr>
            <p:ph idx="10" type="dt"/>
          </p:nvPr>
        </p:nvSpPr>
        <p:spPr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7"/>
          <p:cNvSpPr txBox="1"/>
          <p:nvPr>
            <p:ph idx="11" type="ftr"/>
          </p:nvPr>
        </p:nvSpPr>
        <p:spPr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0"/>
          <p:cNvGrpSpPr/>
          <p:nvPr/>
        </p:nvGrpSpPr>
        <p:grpSpPr>
          <a:xfrm>
            <a:off x="-12700" y="0"/>
            <a:ext cx="9150350" cy="6291300"/>
            <a:chOff x="-12700" y="0"/>
            <a:chExt cx="9150350" cy="6291300"/>
          </a:xfrm>
        </p:grpSpPr>
        <p:pic>
          <p:nvPicPr>
            <p:cNvPr id="88" name="Google Shape;88;p10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-12700" y="0"/>
              <a:ext cx="9150300" cy="629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89" name="Google Shape;89;p10"/>
            <p:cNvSpPr txBox="1"/>
            <p:nvPr/>
          </p:nvSpPr>
          <p:spPr>
            <a:xfrm>
              <a:off x="-6350" y="0"/>
              <a:ext cx="9144000" cy="628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0" name="Google Shape;90;p1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E589F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⬜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0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Google Shape;92;p10"/>
          <p:cNvSpPr txBox="1"/>
          <p:nvPr>
            <p:ph idx="10" type="dt"/>
          </p:nvPr>
        </p:nvSpPr>
        <p:spPr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0"/>
          <p:cNvSpPr txBox="1"/>
          <p:nvPr>
            <p:ph idx="11" type="ftr"/>
          </p:nvPr>
        </p:nvSpPr>
        <p:spPr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10"/>
          <p:cNvSpPr txBox="1"/>
          <p:nvPr>
            <p:ph idx="12" type="sldNum"/>
          </p:nvPr>
        </p:nvSpPr>
        <p:spPr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  <p:sldLayoutId id="2147483654" r:id="rId3"/>
    <p:sldLayoutId id="2147483655" r:id="rId4"/>
    <p:sldLayoutId id="2147483656" r:id="rId5"/>
    <p:sldLayoutId id="2147483657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6"/>
          <p:cNvGrpSpPr/>
          <p:nvPr/>
        </p:nvGrpSpPr>
        <p:grpSpPr>
          <a:xfrm>
            <a:off x="-12700" y="0"/>
            <a:ext cx="9150350" cy="6291300"/>
            <a:chOff x="-12700" y="0"/>
            <a:chExt cx="9150350" cy="6291300"/>
          </a:xfrm>
        </p:grpSpPr>
        <p:pic>
          <p:nvPicPr>
            <p:cNvPr id="134" name="Google Shape;134;p16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-12700" y="0"/>
              <a:ext cx="9150300" cy="629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</p:pic>
        <p:sp>
          <p:nvSpPr>
            <p:cNvPr id="135" name="Google Shape;135;p16"/>
            <p:cNvSpPr txBox="1"/>
            <p:nvPr/>
          </p:nvSpPr>
          <p:spPr>
            <a:xfrm>
              <a:off x="-6350" y="0"/>
              <a:ext cx="9144000" cy="628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36" name="Google Shape;136;p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⬜"/>
              <a:defRPr/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1400"/>
              <a:buFont typeface="Cabin"/>
              <a:buChar char="⬜"/>
              <a:defRPr/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1400"/>
              <a:buFont typeface="Cabin"/>
              <a:buChar char="⬜"/>
              <a:defRPr/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E589F"/>
              </a:buClr>
              <a:buSzPts val="1400"/>
              <a:buFont typeface="Cabin"/>
              <a:buChar char="⬜"/>
              <a:defRPr/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⬜"/>
              <a:defRPr/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/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/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/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•"/>
              <a:defRPr/>
            </a:lvl9pPr>
          </a:lstStyle>
          <a:p/>
        </p:txBody>
      </p:sp>
      <p:sp>
        <p:nvSpPr>
          <p:cNvPr id="137" name="Google Shape;137;p16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16"/>
          <p:cNvSpPr txBox="1"/>
          <p:nvPr>
            <p:ph idx="10" type="dt"/>
          </p:nvPr>
        </p:nvSpPr>
        <p:spPr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39" name="Google Shape;139;p16"/>
          <p:cNvSpPr txBox="1"/>
          <p:nvPr>
            <p:ph idx="11" type="ftr"/>
          </p:nvPr>
        </p:nvSpPr>
        <p:spPr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140" name="Google Shape;140;p16"/>
          <p:cNvSpPr txBox="1"/>
          <p:nvPr>
            <p:ph idx="12" type="sldNum"/>
          </p:nvPr>
        </p:nvSpPr>
        <p:spPr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  <p:sldLayoutId id="2147483659" r:id="rId3"/>
    <p:sldLayoutId id="2147483660" r:id="rId4"/>
    <p:sldLayoutId id="2147483661" r:id="rId5"/>
    <p:sldLayoutId id="214748366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22"/>
          <p:cNvGrpSpPr/>
          <p:nvPr/>
        </p:nvGrpSpPr>
        <p:grpSpPr>
          <a:xfrm>
            <a:off x="-12700" y="0"/>
            <a:ext cx="9150350" cy="6291300"/>
            <a:chOff x="-12700" y="0"/>
            <a:chExt cx="9150350" cy="6291300"/>
          </a:xfrm>
        </p:grpSpPr>
        <p:pic>
          <p:nvPicPr>
            <p:cNvPr id="180" name="Google Shape;180;p22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-12700" y="0"/>
              <a:ext cx="9150300" cy="6291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1" name="Google Shape;181;p22"/>
            <p:cNvSpPr txBox="1"/>
            <p:nvPr/>
          </p:nvSpPr>
          <p:spPr>
            <a:xfrm>
              <a:off x="-6350" y="0"/>
              <a:ext cx="9144000" cy="628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82" name="Google Shape;182;p2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⬜"/>
              <a:defRPr/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1400"/>
              <a:buFont typeface="Noto Symbol"/>
              <a:buChar char="⬜"/>
              <a:defRPr/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1400"/>
              <a:buFont typeface="Noto Symbol"/>
              <a:buChar char="⬜"/>
              <a:defRPr/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AE589F"/>
              </a:buClr>
              <a:buSzPts val="1400"/>
              <a:buFont typeface="Noto Symbol"/>
              <a:buChar char="⬜"/>
              <a:defRPr/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ymbol"/>
              <a:buChar char="⬜"/>
              <a:defRPr/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/>
        </p:txBody>
      </p:sp>
      <p:sp>
        <p:nvSpPr>
          <p:cNvPr id="183" name="Google Shape;183;p22"/>
          <p:cNvSpPr txBox="1"/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4" name="Google Shape;184;p22"/>
          <p:cNvSpPr txBox="1"/>
          <p:nvPr>
            <p:ph idx="10" type="dt"/>
          </p:nvPr>
        </p:nvSpPr>
        <p:spPr>
          <a:xfrm>
            <a:off x="11541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5" name="Google Shape;185;p22"/>
          <p:cNvSpPr txBox="1"/>
          <p:nvPr>
            <p:ph idx="11" type="ftr"/>
          </p:nvPr>
        </p:nvSpPr>
        <p:spPr>
          <a:xfrm>
            <a:off x="3592512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6" name="Google Shape;186;p22"/>
          <p:cNvSpPr txBox="1"/>
          <p:nvPr>
            <p:ph idx="12" type="sldNum"/>
          </p:nvPr>
        </p:nvSpPr>
        <p:spPr>
          <a:xfrm>
            <a:off x="7021512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g"/><Relationship Id="rId4" Type="http://schemas.openxmlformats.org/officeDocument/2006/relationships/image" Target="../media/image24.jpg"/><Relationship Id="rId5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Relationship Id="rId4" Type="http://schemas.openxmlformats.org/officeDocument/2006/relationships/image" Target="../media/image30.png"/><Relationship Id="rId5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jpg"/><Relationship Id="rId4" Type="http://schemas.openxmlformats.org/officeDocument/2006/relationships/image" Target="../media/image3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4.jpg"/><Relationship Id="rId5" Type="http://schemas.openxmlformats.org/officeDocument/2006/relationships/image" Target="../media/image6.jpg"/><Relationship Id="rId6" Type="http://schemas.openxmlformats.org/officeDocument/2006/relationships/image" Target="../media/image1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johnrinier.com/Weather_files/Jan10_2008_VancouverTornado/tornado_animation.gif" TargetMode="External"/><Relationship Id="rId4" Type="http://schemas.openxmlformats.org/officeDocument/2006/relationships/image" Target="../media/image34.gif"/><Relationship Id="rId5" Type="http://schemas.openxmlformats.org/officeDocument/2006/relationships/image" Target="../media/image27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7.jp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rjODDPznqNM" TargetMode="External"/><Relationship Id="rId4" Type="http://schemas.openxmlformats.org/officeDocument/2006/relationships/image" Target="../media/image10.png"/><Relationship Id="rId5" Type="http://schemas.openxmlformats.org/officeDocument/2006/relationships/hyperlink" Target="https://www.youtube.com/watch?v=bcMd5rRr2I0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studyjams.scholastic.com/studyjams/jams/science/weather-and-climate/air-masses-and-fronts.htm" TargetMode="External"/><Relationship Id="rId4" Type="http://schemas.openxmlformats.org/officeDocument/2006/relationships/image" Target="../media/image33.jpg"/><Relationship Id="rId5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1951036"/>
            <a:ext cx="6784975" cy="227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45720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/>
        <p:spPr>
          <a:xfrm>
            <a:off x="4572000" y="0"/>
            <a:ext cx="4572000" cy="16763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/>
        <p:spPr>
          <a:xfrm>
            <a:off x="0" y="4191000"/>
            <a:ext cx="9144000" cy="266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/>
        <p:spPr>
          <a:xfrm>
            <a:off x="4572000" y="1676400"/>
            <a:ext cx="4572000" cy="16001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300" y="0"/>
            <a:ext cx="3749700" cy="156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4"/>
          <p:cNvSpPr txBox="1"/>
          <p:nvPr>
            <p:ph idx="1" type="body"/>
          </p:nvPr>
        </p:nvSpPr>
        <p:spPr>
          <a:xfrm>
            <a:off x="197050" y="1393400"/>
            <a:ext cx="8946900" cy="54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926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bin"/>
              <a:buChar char="⬜"/>
            </a:pPr>
            <a:r>
              <a:rPr b="1" i="0" lang="en-US" sz="3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Isobars </a:t>
            </a:r>
            <a:endParaRPr sz="3600"/>
          </a:p>
          <a:p>
            <a:pPr indent="-407671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3600"/>
              <a:buFont typeface="Cabin"/>
              <a:buChar char="⬜"/>
            </a:pPr>
            <a:r>
              <a:rPr b="0" i="0" lang="en-US" sz="3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lines on a map that connect places of </a:t>
            </a:r>
            <a:r>
              <a:rPr b="1" i="0" lang="en-US" sz="3600" u="sng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equal air pressure</a:t>
            </a:r>
            <a:endParaRPr b="1" sz="3600" u="sng"/>
          </a:p>
          <a:p>
            <a:pPr indent="-44704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⬜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pressure gradient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/>
          </a:p>
          <a:p>
            <a:pPr indent="-407671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3600"/>
              <a:buFont typeface="Arial"/>
              <a:buChar char="⬜"/>
            </a:pPr>
            <a:r>
              <a:rPr b="1" i="0" lang="en-US" sz="3600" cap="none" strike="noStrike">
                <a:solidFill>
                  <a:schemeClr val="dk1"/>
                </a:solidFill>
              </a:rPr>
              <a:t>The spacing of isobars indicates the amount of pressure change over a given time</a:t>
            </a:r>
            <a:endParaRPr b="1" sz="3600"/>
          </a:p>
          <a:p>
            <a:pPr indent="-2286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Cabin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809999" cy="1146174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5"/>
          <p:cNvSpPr txBox="1"/>
          <p:nvPr>
            <p:ph idx="1" type="body"/>
          </p:nvPr>
        </p:nvSpPr>
        <p:spPr>
          <a:xfrm>
            <a:off x="153175" y="1084175"/>
            <a:ext cx="4323300" cy="42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4819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⬜"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Closely spaced isobars:  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indicate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steep pressure gradient and </a:t>
            </a:r>
            <a:r>
              <a:rPr b="1" i="0" lang="en-US" sz="3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winds.</a:t>
            </a:r>
            <a:endParaRPr b="1" sz="3600"/>
          </a:p>
          <a:p>
            <a:pPr indent="-2413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Cabin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6350" y="0"/>
            <a:ext cx="44196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5"/>
          <p:cNvSpPr txBox="1"/>
          <p:nvPr/>
        </p:nvSpPr>
        <p:spPr>
          <a:xfrm>
            <a:off x="4476350" y="2443100"/>
            <a:ext cx="4500900" cy="38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64819" lvl="0" marL="34290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3600"/>
              <a:buChar char="⬜"/>
            </a:pPr>
            <a:r>
              <a:rPr b="1" lang="en-US" sz="3600">
                <a:solidFill>
                  <a:schemeClr val="dk1"/>
                </a:solidFill>
              </a:rPr>
              <a:t>Widely spaced isobars:   </a:t>
            </a:r>
            <a:r>
              <a:rPr lang="en-US" sz="3600">
                <a:solidFill>
                  <a:schemeClr val="dk1"/>
                </a:solidFill>
              </a:rPr>
              <a:t>indicate a weak pressure gradient and</a:t>
            </a:r>
            <a:r>
              <a:rPr b="1" lang="en-US" sz="3600">
                <a:solidFill>
                  <a:schemeClr val="dk1"/>
                </a:solidFill>
              </a:rPr>
              <a:t> </a:t>
            </a:r>
            <a:r>
              <a:rPr b="1" lang="en-US" sz="3600" u="sng">
                <a:solidFill>
                  <a:schemeClr val="dk1"/>
                </a:solidFill>
              </a:rPr>
              <a:t>light</a:t>
            </a:r>
            <a:r>
              <a:rPr b="1" lang="en-US" sz="3600">
                <a:solidFill>
                  <a:schemeClr val="dk1"/>
                </a:solidFill>
              </a:rPr>
              <a:t> winds.</a:t>
            </a:r>
            <a:endParaRPr b="1"/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" name="Google Shape;298;p36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{0A92FBE2-AED9-4E73-9184-7E7866D7755A}</a:tableStyleId>
              </a:tblPr>
              <a:tblGrid>
                <a:gridCol w="1743000"/>
                <a:gridCol w="1363450"/>
                <a:gridCol w="1761150"/>
                <a:gridCol w="2093475"/>
                <a:gridCol w="2003175"/>
              </a:tblGrid>
              <a:tr h="12429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Cold Front</a:t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Warm Front</a:t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Stationary Front</a:t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Occluded Front</a:t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5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Symbol</a:t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959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Profile/</a:t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Description </a:t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083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Weather</a:t>
                      </a:r>
                      <a:endParaRPr sz="36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"/>
          <p:cNvSpPr txBox="1"/>
          <p:nvPr>
            <p:ph type="title"/>
          </p:nvPr>
        </p:nvSpPr>
        <p:spPr>
          <a:xfrm>
            <a:off x="0" y="0"/>
            <a:ext cx="396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B6FF"/>
              </a:buClr>
              <a:buFont typeface="Arial"/>
              <a:buNone/>
            </a:pPr>
            <a:r>
              <a:rPr b="1" i="0" lang="en-US" sz="4800" u="none" cap="none" strike="noStrike">
                <a:solidFill>
                  <a:srgbClr val="69B6FF"/>
                </a:solidFill>
                <a:latin typeface="Arial"/>
                <a:ea typeface="Arial"/>
                <a:cs typeface="Arial"/>
                <a:sym typeface="Arial"/>
              </a:rPr>
              <a:t>Cold Front</a:t>
            </a:r>
            <a:endParaRPr/>
          </a:p>
        </p:txBody>
      </p:sp>
      <p:sp>
        <p:nvSpPr>
          <p:cNvPr id="305" name="Google Shape;305;p37"/>
          <p:cNvSpPr txBox="1"/>
          <p:nvPr>
            <p:ph idx="1" type="body"/>
          </p:nvPr>
        </p:nvSpPr>
        <p:spPr>
          <a:xfrm>
            <a:off x="228600" y="1295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700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Cold air mass moves into an area </a:t>
            </a:r>
            <a:r>
              <a:rPr b="1" i="0" lang="en-US" sz="3000" u="sng" cap="none" strike="noStrike">
                <a:solidFill>
                  <a:srgbClr val="000000"/>
                </a:solidFill>
              </a:rPr>
              <a:t>occupied by warmer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air.</a:t>
            </a:r>
            <a:endParaRPr sz="3000"/>
          </a:p>
          <a:p>
            <a:pPr indent="-203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700"/>
              </a:buClr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700"/>
              </a:buClr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Weather Conditions: </a:t>
            </a:r>
            <a:r>
              <a:rPr b="1" i="0" lang="en-US" sz="3000" u="sng" cap="none" strike="noStrike">
                <a:solidFill>
                  <a:srgbClr val="000000"/>
                </a:solidFill>
              </a:rPr>
              <a:t>Thunderstorms, Rain</a:t>
            </a:r>
            <a:endParaRPr b="1" i="0" sz="3000" u="sng" cap="none" strike="noStrike">
              <a:solidFill>
                <a:srgbClr val="000000"/>
              </a:solidFill>
            </a:endParaRPr>
          </a:p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700"/>
              </a:buClr>
              <a:buFont typeface="Arial"/>
              <a:buNone/>
            </a:pPr>
            <a:r>
              <a:t/>
            </a:r>
            <a:endParaRPr sz="3000"/>
          </a:p>
          <a:p>
            <a:pPr indent="-254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http://stloe.most.go.th/html/lo_index/LOcanada7/706/images/7_6_4.jpg" id="306" name="Google Shape;30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600" y="0"/>
            <a:ext cx="51054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apollo.lsc.vsc.edu/classes/met130/notes/chapter11/graphics/cf_xsect.jpg" id="307" name="Google Shape;30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2400" y="3962400"/>
            <a:ext cx="51816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etoffice.gov.uk/weather/uk/guide/images/cold.gif" id="308" name="Google Shape;308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400" y="838200"/>
            <a:ext cx="1828800" cy="3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8"/>
          <p:cNvSpPr txBox="1"/>
          <p:nvPr>
            <p:ph type="title"/>
          </p:nvPr>
        </p:nvSpPr>
        <p:spPr>
          <a:xfrm>
            <a:off x="0" y="0"/>
            <a:ext cx="4114800" cy="9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CD"/>
              </a:buClr>
              <a:buFont typeface="Arial"/>
              <a:buNone/>
            </a:pPr>
            <a:r>
              <a:rPr b="1" i="0" lang="en-US" sz="4000" u="none" cap="none" strike="noStrike">
                <a:solidFill>
                  <a:srgbClr val="002ACD"/>
                </a:solidFill>
                <a:latin typeface="Arial"/>
                <a:ea typeface="Arial"/>
                <a:cs typeface="Arial"/>
                <a:sym typeface="Arial"/>
              </a:rPr>
              <a:t>Warm Front</a:t>
            </a:r>
            <a:endParaRPr/>
          </a:p>
        </p:txBody>
      </p:sp>
      <p:sp>
        <p:nvSpPr>
          <p:cNvPr id="315" name="Google Shape;315;p38"/>
          <p:cNvSpPr txBox="1"/>
          <p:nvPr>
            <p:ph idx="1" type="body"/>
          </p:nvPr>
        </p:nvSpPr>
        <p:spPr>
          <a:xfrm>
            <a:off x="228600" y="1295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13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bin"/>
              <a:buChar char="⬜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warm front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warm air moves into an area formerly covered by cooler air</a:t>
            </a:r>
            <a:endParaRPr sz="3000"/>
          </a:p>
          <a:p>
            <a:pPr indent="-2413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bin"/>
              <a:buChar char="⬜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Warm air </a:t>
            </a:r>
            <a:r>
              <a:rPr b="1" i="0" lang="en-US" sz="3000" u="sng" cap="none" strike="noStrike">
                <a:solidFill>
                  <a:srgbClr val="000000"/>
                </a:solidFill>
              </a:rPr>
              <a:t>glides up over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cold, dense air mass</a:t>
            </a:r>
            <a:endParaRPr sz="3000"/>
          </a:p>
          <a:p>
            <a:pPr indent="-2413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bin"/>
              <a:buChar char="⬜"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Weather Conditions:  </a:t>
            </a:r>
            <a:r>
              <a:rPr b="1" i="0" lang="en-US" sz="3000" u="none" cap="none" strike="noStrike">
                <a:solidFill>
                  <a:srgbClr val="000000"/>
                </a:solidFill>
              </a:rPr>
              <a:t>Light to moderate rain</a:t>
            </a:r>
            <a:endParaRPr b="1" sz="3000"/>
          </a:p>
        </p:txBody>
      </p:sp>
      <p:pic>
        <p:nvPicPr>
          <p:cNvPr descr="http://stloe.most.go.th/html/lo_index/LOcanada7/706/images/7_6_3.jpg" id="316" name="Google Shape;31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00" y="0"/>
            <a:ext cx="4876800" cy="403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physicalgeography.net/fundamentals/images/warmfront.GIF" id="317" name="Google Shape;31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4038600"/>
            <a:ext cx="48768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weather-in-canada-observer.com/images/warm-front.jpg" id="318" name="Google Shape;318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0" y="838200"/>
            <a:ext cx="2381100" cy="47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"/>
          <p:cNvSpPr txBox="1"/>
          <p:nvPr>
            <p:ph type="title"/>
          </p:nvPr>
        </p:nvSpPr>
        <p:spPr>
          <a:xfrm>
            <a:off x="0" y="0"/>
            <a:ext cx="396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CD"/>
              </a:buClr>
              <a:buFont typeface="Arial"/>
              <a:buNone/>
            </a:pPr>
            <a:r>
              <a:rPr b="1" i="0" lang="en-US" sz="1400" u="none" cap="none" strike="noStrike">
                <a:solidFill>
                  <a:srgbClr val="002ACD"/>
                </a:solidFill>
                <a:latin typeface="Arial"/>
                <a:ea typeface="Arial"/>
                <a:cs typeface="Arial"/>
                <a:sym typeface="Arial"/>
              </a:rPr>
              <a:t>Stationary and </a:t>
            </a:r>
            <a:br>
              <a:rPr b="1" i="0" lang="en-US" sz="1400" u="none" cap="none" strike="noStrike">
                <a:solidFill>
                  <a:srgbClr val="002ACD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400" u="none" cap="none" strike="noStrike">
                <a:solidFill>
                  <a:srgbClr val="002ACD"/>
                </a:solidFill>
                <a:latin typeface="Arial"/>
                <a:ea typeface="Arial"/>
                <a:cs typeface="Arial"/>
                <a:sym typeface="Arial"/>
              </a:rPr>
              <a:t>Occluded Fronts</a:t>
            </a:r>
            <a:endParaRPr/>
          </a:p>
        </p:txBody>
      </p:sp>
      <p:sp>
        <p:nvSpPr>
          <p:cNvPr id="325" name="Google Shape;325;p39"/>
          <p:cNvSpPr txBox="1"/>
          <p:nvPr>
            <p:ph idx="1" type="body"/>
          </p:nvPr>
        </p:nvSpPr>
        <p:spPr>
          <a:xfrm>
            <a:off x="152400" y="899150"/>
            <a:ext cx="4114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Char char="⬜"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stationary front: 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sng" cap="none" strike="noStrike">
                <a:solidFill>
                  <a:srgbClr val="000000"/>
                </a:solidFill>
              </a:rPr>
              <a:t>surface position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front does not move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Char char="⬜"/>
            </a:pPr>
            <a:r>
              <a:rPr lang="en-US" sz="2800"/>
              <a:t>Weather: </a:t>
            </a:r>
            <a:r>
              <a:rPr b="1" i="0" lang="en-US" sz="2800" u="none" cap="none" strike="noStrike">
                <a:solidFill>
                  <a:srgbClr val="000000"/>
                </a:solidFill>
              </a:rPr>
              <a:t>steady rain for days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Char char="⬜"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occluded front: 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when an active cold front </a:t>
            </a:r>
            <a:r>
              <a:rPr b="1" i="0" lang="en-US" sz="2800" u="sng" cap="none" strike="noStrike">
                <a:solidFill>
                  <a:srgbClr val="000000"/>
                </a:solidFill>
              </a:rPr>
              <a:t>overtakes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warm front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Char char="⬜"/>
            </a:pPr>
            <a:r>
              <a:rPr lang="en-US" sz="2800"/>
              <a:t>Weather: </a:t>
            </a:r>
            <a:r>
              <a:rPr b="1" lang="en-US" sz="2800"/>
              <a:t>stormy</a:t>
            </a:r>
            <a:endParaRPr b="1" sz="2800"/>
          </a:p>
        </p:txBody>
      </p:sp>
      <p:pic>
        <p:nvPicPr>
          <p:cNvPr descr="http://wshm.bimedia.net/WebStuff/Stationary_Front.jpg" id="326" name="Google Shape;326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00" y="0"/>
            <a:ext cx="48768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shm.bimedia.net/WebStuff/Occluded_Front.jpg" id="327" name="Google Shape;32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3276600"/>
            <a:ext cx="48768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0"/>
          <p:cNvSpPr txBox="1"/>
          <p:nvPr>
            <p:ph type="title"/>
          </p:nvPr>
        </p:nvSpPr>
        <p:spPr>
          <a:xfrm>
            <a:off x="5105400" y="228600"/>
            <a:ext cx="3730625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Thunderstorms</a:t>
            </a:r>
            <a:endParaRPr/>
          </a:p>
        </p:txBody>
      </p:sp>
      <p:sp>
        <p:nvSpPr>
          <p:cNvPr id="334" name="Google Shape;334;p40"/>
          <p:cNvSpPr txBox="1"/>
          <p:nvPr>
            <p:ph idx="1" type="body"/>
          </p:nvPr>
        </p:nvSpPr>
        <p:spPr>
          <a:xfrm>
            <a:off x="4381500" y="978525"/>
            <a:ext cx="4572000" cy="50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bin"/>
              <a:buChar char="⬜"/>
            </a:pPr>
            <a:r>
              <a:rPr b="0" i="0" lang="en-US" sz="3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Is a storm that generates </a:t>
            </a:r>
            <a:r>
              <a:rPr b="1" i="0" lang="en-US" sz="3000" u="sng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thunder</a:t>
            </a:r>
            <a:r>
              <a:rPr b="1" i="0" lang="en-US" sz="3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and </a:t>
            </a:r>
            <a:r>
              <a:rPr b="1" i="0" lang="en-US" sz="3000" u="sng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lightning</a:t>
            </a:r>
            <a:endParaRPr b="1" sz="3000" u="sng"/>
          </a:p>
          <a:p>
            <a:pPr indent="-3048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bin"/>
              <a:buChar char="⬜"/>
            </a:pPr>
            <a:r>
              <a:rPr b="0" i="0" lang="en-US" sz="3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Frequently produces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gusty winds, heavy rain, and hail</a:t>
            </a:r>
            <a:endParaRPr b="1" sz="3000"/>
          </a:p>
          <a:p>
            <a:pPr indent="-3048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bin"/>
              <a:buChar char="⬜"/>
            </a:pPr>
            <a:r>
              <a:rPr b="0" i="0" lang="en-US" sz="3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Associated with </a:t>
            </a:r>
            <a:r>
              <a:rPr b="1" i="0" lang="en-US" sz="3000" u="sng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cumulonimbus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clouds</a:t>
            </a:r>
            <a:endParaRPr b="1" sz="3000"/>
          </a:p>
          <a:p>
            <a:pPr indent="-1143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This is an animated view of lightning inside a thunderstorm" id="335" name="Google Shape;33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2100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1"/>
          <p:cNvSpPr txBox="1"/>
          <p:nvPr>
            <p:ph idx="1" type="body"/>
          </p:nvPr>
        </p:nvSpPr>
        <p:spPr>
          <a:xfrm>
            <a:off x="0" y="0"/>
            <a:ext cx="92007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bin"/>
              <a:buChar char="⬜"/>
            </a:pPr>
            <a:r>
              <a:rPr b="1" i="0" lang="en-US" sz="3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Lightning</a:t>
            </a:r>
            <a:r>
              <a:rPr i="0" lang="en-US" sz="3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:  results from the build</a:t>
            </a:r>
            <a:r>
              <a:rPr lang="en-US" sz="3000">
                <a:latin typeface="Georgia"/>
                <a:ea typeface="Georgia"/>
                <a:cs typeface="Georgia"/>
                <a:sym typeface="Georgia"/>
              </a:rPr>
              <a:t>-</a:t>
            </a:r>
            <a:r>
              <a:rPr i="0" lang="en-US" sz="3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up and discharge of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electric energ</a:t>
            </a:r>
            <a:r>
              <a:rPr i="0" lang="en-US" sz="3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y between 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positively (</a:t>
            </a:r>
            <a:r>
              <a:rPr b="1" i="0" lang="en-US" sz="3000" u="sng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ground)</a:t>
            </a:r>
            <a:r>
              <a:rPr b="1" i="0" lang="en-US" sz="3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and negatively (</a:t>
            </a:r>
            <a:r>
              <a:rPr b="1" i="0" lang="en-US" sz="3000" u="sng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clouds)</a:t>
            </a:r>
            <a:r>
              <a:rPr b="1" i="0" lang="en-US" sz="3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charged area</a:t>
            </a:r>
            <a:endParaRPr b="1" sz="3000"/>
          </a:p>
          <a:p>
            <a:pPr indent="-3048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bin"/>
              <a:buChar char="⬜"/>
            </a:pPr>
            <a:r>
              <a:rPr b="1" i="0" lang="en-US" sz="3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Thunder:</a:t>
            </a:r>
            <a:r>
              <a:rPr i="0" lang="en-US" sz="3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 the sound of </a:t>
            </a:r>
            <a:r>
              <a:rPr b="1" i="0" lang="en-US" sz="3000" u="sng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rapidly expanding gases</a:t>
            </a:r>
            <a:r>
              <a:rPr i="0" lang="en-US" sz="30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usually associated with lightning</a:t>
            </a:r>
            <a:endParaRPr sz="3000"/>
          </a:p>
        </p:txBody>
      </p:sp>
      <p:pic>
        <p:nvPicPr>
          <p:cNvPr descr="http://www.bigfoto.com/themes/nature/sky/flash-lightning-dw8.jpg" id="342" name="Google Shape;34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3088175"/>
            <a:ext cx="48768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2"/>
          <p:cNvSpPr txBox="1"/>
          <p:nvPr>
            <p:ph type="title"/>
          </p:nvPr>
        </p:nvSpPr>
        <p:spPr>
          <a:xfrm>
            <a:off x="76200" y="-106675"/>
            <a:ext cx="8991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CD"/>
              </a:buClr>
              <a:buFont typeface="Arial"/>
              <a:buNone/>
            </a:pPr>
            <a:r>
              <a:rPr b="1" i="0" lang="en-US" sz="3000" u="none" cap="none" strike="noStrike">
                <a:solidFill>
                  <a:srgbClr val="002ACD"/>
                </a:solidFill>
                <a:latin typeface="Arial"/>
                <a:ea typeface="Arial"/>
                <a:cs typeface="Arial"/>
                <a:sym typeface="Arial"/>
              </a:rPr>
              <a:t>Occurrence and Development of Thunderstorms</a:t>
            </a:r>
            <a:endParaRPr sz="3000"/>
          </a:p>
        </p:txBody>
      </p:sp>
      <p:sp>
        <p:nvSpPr>
          <p:cNvPr id="349" name="Google Shape;349;p42"/>
          <p:cNvSpPr txBox="1"/>
          <p:nvPr>
            <p:ph idx="1" type="body"/>
          </p:nvPr>
        </p:nvSpPr>
        <p:spPr>
          <a:xfrm>
            <a:off x="0" y="606850"/>
            <a:ext cx="9144000" cy="59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6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700"/>
              </a:buClr>
              <a:buSzPts val="2400"/>
              <a:buFont typeface="Cabin"/>
              <a:buChar char="⬜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Occurrence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700"/>
              </a:buClr>
              <a:buSzPts val="3000"/>
              <a:buFont typeface="Cabin"/>
              <a:buChar char="⬜"/>
            </a:pPr>
            <a:r>
              <a:rPr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any given time, there are an estimated 200 thunderstorms in progress on Earth</a:t>
            </a:r>
            <a:endParaRPr sz="3000"/>
          </a:p>
          <a:p>
            <a:pPr indent="-2476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700"/>
              </a:buClr>
              <a:buSzPts val="3000"/>
              <a:buFont typeface="Cabin"/>
              <a:buChar char="⬜"/>
            </a:pPr>
            <a:r>
              <a:rPr b="1" i="0" lang="en-US" sz="3000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Mostly in the </a:t>
            </a:r>
            <a:r>
              <a:rPr b="1" i="0" lang="en-US" sz="3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tropics</a:t>
            </a:r>
            <a:endParaRPr sz="3000" u="sng"/>
          </a:p>
          <a:p>
            <a:pPr indent="-266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700"/>
              </a:buClr>
              <a:buSzPts val="2400"/>
              <a:buFont typeface="Cabin"/>
              <a:buChar char="⬜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endParaRPr sz="2400"/>
          </a:p>
          <a:p>
            <a:pPr indent="-2476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3000"/>
              <a:buFont typeface="Cabin"/>
              <a:buChar char="⬜"/>
            </a:pPr>
            <a:r>
              <a:rPr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Thunderstorms form when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warm, humid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air </a:t>
            </a:r>
            <a:r>
              <a:rPr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rises in an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unstable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environment</a:t>
            </a:r>
            <a:endParaRPr sz="3000"/>
          </a:p>
          <a:p>
            <a:pPr indent="-2095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2400"/>
              <a:buFont typeface="Cabin"/>
              <a:buChar char="⬜"/>
            </a:pPr>
            <a:r>
              <a:rPr b="1" lang="en-US" sz="2400">
                <a:solidFill>
                  <a:schemeClr val="dk1"/>
                </a:solidFill>
              </a:rPr>
              <a:t>Three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Stages</a:t>
            </a:r>
            <a:endParaRPr sz="2400"/>
          </a:p>
          <a:p>
            <a:pPr indent="-2540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3000"/>
              <a:buFont typeface="Cabin"/>
              <a:buChar char="⬜"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Cumulus:  </a:t>
            </a:r>
            <a:r>
              <a:rPr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build-up of clouds and moisture</a:t>
            </a:r>
            <a:endParaRPr sz="3000"/>
          </a:p>
          <a:p>
            <a:pPr indent="-2540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3000"/>
              <a:buFont typeface="Cabin"/>
              <a:buChar char="⬜"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Mature:  Heavy rain fall, </a:t>
            </a:r>
            <a:r>
              <a:rPr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active time</a:t>
            </a:r>
            <a:endParaRPr sz="3000"/>
          </a:p>
          <a:p>
            <a:pPr indent="-2540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A7328"/>
              </a:buClr>
              <a:buSzPts val="3000"/>
              <a:buFont typeface="Cabin"/>
              <a:buChar char="⬜"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Dissipating:  </a:t>
            </a:r>
            <a:r>
              <a:rPr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 rain,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storm is calming down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25425"/>
            <a:ext cx="3279900" cy="1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 txBox="1"/>
          <p:nvPr>
            <p:ph idx="1" type="body"/>
          </p:nvPr>
        </p:nvSpPr>
        <p:spPr>
          <a:xfrm>
            <a:off x="0" y="1219200"/>
            <a:ext cx="37371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	</a:t>
            </a:r>
            <a:r>
              <a:rPr b="1" i="0" lang="en-US" sz="3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Dew point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is the temperature to which a parcel of </a:t>
            </a:r>
            <a:r>
              <a:rPr b="1" i="0" lang="en-US" sz="3000" u="sng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air would need to be cooled</a:t>
            </a:r>
            <a:r>
              <a:rPr b="0" i="0" lang="en-US" sz="3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to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ymbo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reach saturation.</a:t>
            </a:r>
            <a:endParaRPr/>
          </a:p>
          <a:p>
            <a:pPr indent="-20955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ymbo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1" name="Google Shape;211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2400" y="0"/>
            <a:ext cx="5181600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62400" y="4114800"/>
            <a:ext cx="5181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4495800"/>
            <a:ext cx="39624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3"/>
          <p:cNvSpPr txBox="1"/>
          <p:nvPr>
            <p:ph idx="1" type="body"/>
          </p:nvPr>
        </p:nvSpPr>
        <p:spPr>
          <a:xfrm>
            <a:off x="0" y="66475"/>
            <a:ext cx="542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700"/>
              </a:buClr>
              <a:buSzPts val="3000"/>
              <a:buFont typeface="Cabin"/>
              <a:buChar char="⬜"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Tornadoes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violent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 pressure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windstorms that take the form of a rotating column of air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(vortex). 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700"/>
              </a:buClr>
              <a:buSzPts val="3000"/>
              <a:buFont typeface="Cabin"/>
              <a:buChar char="⬜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vortex extends downward from a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cumulonimbus cloud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producing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rain and hail</a:t>
            </a:r>
            <a:endParaRPr sz="3000"/>
          </a:p>
          <a:p>
            <a:pPr indent="-215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700"/>
              </a:buClr>
              <a:buSzPts val="3000"/>
              <a:buFont typeface="Cabin"/>
              <a:buChar char="⬜"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 </a:t>
            </a: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counterclockwise</a:t>
            </a:r>
            <a:endParaRPr sz="3000"/>
          </a:p>
          <a:p>
            <a:pPr indent="-1143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tornado_animation" id="356" name="Google Shape;356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4450" y="684400"/>
            <a:ext cx="1428600" cy="142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freefever.com/animatedgifs/animated/tornado3.gif" id="357" name="Google Shape;357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86400" y="2643450"/>
            <a:ext cx="36576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4"/>
          <p:cNvSpPr txBox="1"/>
          <p:nvPr>
            <p:ph type="title"/>
          </p:nvPr>
        </p:nvSpPr>
        <p:spPr>
          <a:xfrm>
            <a:off x="228600" y="228600"/>
            <a:ext cx="4114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CD"/>
              </a:buClr>
              <a:buFont typeface="Arial"/>
              <a:buNone/>
            </a:pPr>
            <a:r>
              <a:rPr b="1" i="0" lang="en-US" sz="2000" u="none" cap="none" strike="noStrike">
                <a:solidFill>
                  <a:srgbClr val="002ACD"/>
                </a:solidFill>
                <a:latin typeface="Arial"/>
                <a:ea typeface="Arial"/>
                <a:cs typeface="Arial"/>
                <a:sym typeface="Arial"/>
              </a:rPr>
              <a:t>Occurrence, Development, and Intensity of Tornadoes</a:t>
            </a:r>
            <a:endParaRPr/>
          </a:p>
        </p:txBody>
      </p:sp>
      <p:sp>
        <p:nvSpPr>
          <p:cNvPr id="364" name="Google Shape;364;p44"/>
          <p:cNvSpPr txBox="1"/>
          <p:nvPr>
            <p:ph idx="1" type="body"/>
          </p:nvPr>
        </p:nvSpPr>
        <p:spPr>
          <a:xfrm>
            <a:off x="0" y="990600"/>
            <a:ext cx="4343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Char char="⬜"/>
            </a:pPr>
            <a:r>
              <a:rPr b="1" i="0" lang="en-US" sz="2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Occurrence</a:t>
            </a:r>
            <a:endParaRPr/>
          </a:p>
          <a:p>
            <a:pPr indent="-1841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108BB4"/>
              </a:buClr>
              <a:buSzPts val="2800"/>
              <a:buFont typeface="Cabin"/>
              <a:buChar char="⬜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770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 each year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9700"/>
              </a:buClr>
              <a:buSzPts val="3200"/>
              <a:buFont typeface="Cabin"/>
              <a:buChar char="⬜"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Tornado Season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1841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9700"/>
              </a:buClr>
              <a:buSzPts val="2800"/>
              <a:buFont typeface="Cabin"/>
              <a:buChar char="⬜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April to June</a:t>
            </a:r>
            <a:endParaRPr b="1"/>
          </a:p>
          <a:p>
            <a:pPr indent="-1841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9700"/>
              </a:buClr>
              <a:buSzPts val="2800"/>
              <a:buFont typeface="Cabin"/>
              <a:buChar char="⬜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Associated with severe thunderstorms</a:t>
            </a:r>
            <a:endParaRPr/>
          </a:p>
          <a:p>
            <a:pPr indent="-2032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9700"/>
              </a:buClr>
              <a:buSzPts val="2800"/>
              <a:buFont typeface="Cabin"/>
              <a:buChar char="⬜"/>
            </a:pPr>
            <a:r>
              <a:rPr b="1" i="0" lang="en-US" sz="2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Intensity</a:t>
            </a:r>
            <a:endParaRPr/>
          </a:p>
          <a:p>
            <a:pPr indent="-1841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9700"/>
              </a:buClr>
              <a:buSzPts val="2800"/>
              <a:buFont typeface="Cabin"/>
              <a:buChar char="⬜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Fujita Tornado scale </a:t>
            </a:r>
            <a:endParaRPr b="1"/>
          </a:p>
          <a:p>
            <a:pPr indent="-184150" lvl="1" marL="7429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9700"/>
              </a:buClr>
              <a:buSzPts val="2800"/>
              <a:buFont typeface="Cabin"/>
              <a:buChar char="⬜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Based on the amount of damage</a:t>
            </a:r>
            <a:endParaRPr/>
          </a:p>
          <a:p>
            <a:pPr indent="-1143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9700"/>
              </a:buClr>
              <a:buSzPts val="1400"/>
              <a:buFont typeface="Cabin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descr="http://www.co.mclennan.tx.us/images/tornado.jpg" id="365" name="Google Shape;36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0"/>
            <a:ext cx="48006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newtonarc.net/weather/tornado.jpg" id="366" name="Google Shape;366;p44"/>
          <p:cNvPicPr preferRelativeResize="0"/>
          <p:nvPr/>
        </p:nvPicPr>
        <p:blipFill/>
        <p:spPr>
          <a:xfrm>
            <a:off x="4343400" y="3657600"/>
            <a:ext cx="4800600" cy="32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5"/>
          <p:cNvSpPr txBox="1"/>
          <p:nvPr>
            <p:ph type="title"/>
          </p:nvPr>
        </p:nvSpPr>
        <p:spPr>
          <a:xfrm>
            <a:off x="182550" y="152400"/>
            <a:ext cx="85044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9317"/>
              </a:buClr>
              <a:buFont typeface="Arial"/>
              <a:buNone/>
            </a:pPr>
            <a:r>
              <a:rPr b="1" i="0" lang="en-US" sz="2400" u="none" cap="none" strike="noStrike">
                <a:solidFill>
                  <a:srgbClr val="C89317"/>
                </a:solidFill>
                <a:latin typeface="Arial"/>
                <a:ea typeface="Arial"/>
                <a:cs typeface="Arial"/>
                <a:sym typeface="Arial"/>
              </a:rPr>
              <a:t>Fujita Tornado Scale</a:t>
            </a:r>
            <a:endParaRPr b="1" i="0" sz="2400" u="none" cap="none" strike="noStrike">
              <a:solidFill>
                <a:srgbClr val="C893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73" name="Google Shape;373;p45"/>
          <p:cNvGraphicFramePr/>
          <p:nvPr/>
        </p:nvGraphicFramePr>
        <p:xfrm>
          <a:off x="319875" y="9005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{9C997BC0-610E-48DD-9245-607C58DBA4D2}</a:tableStyleId>
              </a:tblPr>
              <a:tblGrid>
                <a:gridCol w="1374775"/>
                <a:gridCol w="1981200"/>
                <a:gridCol w="2133600"/>
                <a:gridCol w="3014675"/>
              </a:tblGrid>
              <a:tr h="640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u="none" cap="none" strike="noStrike"/>
                        <a:t>Category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u="none" cap="none" strike="noStrike"/>
                        <a:t>Winds (MPH)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u="none" cap="none" strike="noStrike"/>
                        <a:t>Winds (KPH)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u="none" cap="none" strike="noStrike"/>
                        <a:t>Damage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640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u="none" cap="none" strike="noStrike"/>
                        <a:t>F0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u="none" cap="none" strike="noStrike"/>
                        <a:t>&lt;73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u="none" cap="none" strike="noStrike"/>
                        <a:t>&lt;116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u="none" cap="none" strike="noStrike"/>
                        <a:t>Light damage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640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u="none" cap="none" strike="noStrike"/>
                        <a:t>F1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u="none" cap="none" strike="noStrike"/>
                        <a:t>73-112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u="none" cap="none" strike="noStrike"/>
                        <a:t>116-180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u="none" cap="none" strike="noStrike"/>
                        <a:t>Moderate Damage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640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u="none" cap="none" strike="noStrike"/>
                        <a:t>F2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u="none" cap="none" strike="noStrike"/>
                        <a:t>113-157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u="none" cap="none" strike="noStrike"/>
                        <a:t>181-254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u="none" cap="none" strike="noStrike"/>
                        <a:t>Considerable Damage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640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u="none" cap="none" strike="noStrike"/>
                        <a:t>F3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u="none" cap="none" strike="noStrike"/>
                        <a:t>158-206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u="none" cap="none" strike="noStrike"/>
                        <a:t>254-332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US" sz="1800" u="none" cap="none" strike="noStrike"/>
                        <a:t>Severe Damage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802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/>
                        <a:t>F</a:t>
                      </a:r>
                      <a:r>
                        <a:rPr b="1" lang="en-US" sz="1800"/>
                        <a:t>4</a:t>
                      </a:r>
                      <a:endParaRPr b="1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/>
                        <a:t>207-260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/>
                        <a:t>333-419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/>
                        <a:t>Devastating Damage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</a:tr>
              <a:tr h="11058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/>
                        <a:t>F5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/>
                        <a:t>&gt;260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/>
                        <a:t>&gt;419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-US" sz="1800" u="none" cap="none" strike="noStrike"/>
                        <a:t>Incredible and Speechless Damage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6"/>
          <p:cNvSpPr txBox="1"/>
          <p:nvPr>
            <p:ph type="title"/>
          </p:nvPr>
        </p:nvSpPr>
        <p:spPr>
          <a:xfrm>
            <a:off x="301625" y="228600"/>
            <a:ext cx="74154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CD"/>
              </a:buClr>
              <a:buFont typeface="Arial"/>
              <a:buNone/>
            </a:pPr>
            <a:r>
              <a:rPr b="1" i="0" lang="en-US" sz="3200" u="none" cap="none" strike="noStrike">
                <a:solidFill>
                  <a:srgbClr val="002ACD"/>
                </a:solidFill>
                <a:latin typeface="Arial"/>
                <a:ea typeface="Arial"/>
                <a:cs typeface="Arial"/>
                <a:sym typeface="Arial"/>
              </a:rPr>
              <a:t>Tornado Warnings vs. Watches</a:t>
            </a:r>
            <a:endParaRPr sz="3200"/>
          </a:p>
        </p:txBody>
      </p:sp>
      <p:sp>
        <p:nvSpPr>
          <p:cNvPr id="380" name="Google Shape;380;p46"/>
          <p:cNvSpPr txBox="1"/>
          <p:nvPr>
            <p:ph idx="1" type="body"/>
          </p:nvPr>
        </p:nvSpPr>
        <p:spPr>
          <a:xfrm>
            <a:off x="301625" y="1014325"/>
            <a:ext cx="3813300" cy="50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66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bin"/>
              <a:buChar char="⬜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Watches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 Possibility of a tornado to be developed in the area</a:t>
            </a:r>
            <a:endParaRPr sz="2400"/>
          </a:p>
          <a:p>
            <a:pPr indent="-2032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bin"/>
              <a:buChar char="⬜"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Warning: 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Tornado has been seen by people or indicated by radar</a:t>
            </a:r>
            <a:endParaRPr sz="2400"/>
          </a:p>
        </p:txBody>
      </p:sp>
      <p:pic>
        <p:nvPicPr>
          <p:cNvPr descr="http://i.ehow.com/images/GlobalPhoto/Articles/5378946/351890-main_Full.jpg" id="381" name="Google Shape;381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200" y="2443600"/>
            <a:ext cx="4876800" cy="37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700" y="-146050"/>
            <a:ext cx="4359274" cy="144462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6"/>
          <p:cNvSpPr txBox="1"/>
          <p:nvPr>
            <p:ph idx="1" type="body"/>
          </p:nvPr>
        </p:nvSpPr>
        <p:spPr>
          <a:xfrm>
            <a:off x="458875" y="1298575"/>
            <a:ext cx="5269200" cy="51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926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⬜"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Wind is a result of horizontal differences in air pressure</a:t>
            </a:r>
            <a:endParaRPr sz="3600"/>
          </a:p>
          <a:p>
            <a:pPr indent="-42926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⬜"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flows from areas of  </a:t>
            </a:r>
            <a:r>
              <a:rPr b="1" i="0" lang="en-US" sz="36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 pressure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areas of </a:t>
            </a:r>
            <a:r>
              <a:rPr b="1" i="0" lang="en-US" sz="36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lower</a:t>
            </a:r>
            <a:r>
              <a:rPr b="1" i="0" lang="en-US" sz="3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6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pressure</a:t>
            </a: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1" sz="3600"/>
          </a:p>
        </p:txBody>
      </p:sp>
      <p:pic>
        <p:nvPicPr>
          <p:cNvPr id="221" name="Google Shape;22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0" y="0"/>
            <a:ext cx="3809999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/>
          <p:cNvPicPr preferRelativeResize="0"/>
          <p:nvPr/>
        </p:nvPicPr>
        <p:blipFill/>
        <p:spPr>
          <a:xfrm>
            <a:off x="5334000" y="3810000"/>
            <a:ext cx="3809999" cy="304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23" name="Google Shape;22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89425" y="0"/>
            <a:ext cx="19050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/>
          <p:nvPr>
            <p:ph type="title"/>
          </p:nvPr>
        </p:nvSpPr>
        <p:spPr>
          <a:xfrm>
            <a:off x="1066800" y="838200"/>
            <a:ext cx="77724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7"/>
          <p:cNvSpPr txBox="1"/>
          <p:nvPr>
            <p:ph idx="1" type="body"/>
          </p:nvPr>
        </p:nvSpPr>
        <p:spPr>
          <a:xfrm>
            <a:off x="1066800" y="2101850"/>
            <a:ext cx="3810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143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7"/>
          <p:cNvSpPr/>
          <p:nvPr>
            <p:ph idx="2" type="clipArt"/>
          </p:nvPr>
        </p:nvSpPr>
        <p:spPr>
          <a:xfrm>
            <a:off x="5029200" y="2101850"/>
            <a:ext cx="38100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27"/>
          <p:cNvPicPr preferRelativeResize="0"/>
          <p:nvPr/>
        </p:nvPicPr>
        <p:blipFill rotWithShape="1">
          <a:blip r:embed="rId3">
            <a:alphaModFix/>
          </a:blip>
          <a:srcRect b="9567" l="6004" r="6214" t="6136"/>
          <a:stretch/>
        </p:blipFill>
        <p:spPr>
          <a:xfrm>
            <a:off x="62225" y="653125"/>
            <a:ext cx="9144000" cy="580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2950" y="-207962"/>
            <a:ext cx="7791450" cy="1560512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8"/>
          <p:cNvSpPr txBox="1"/>
          <p:nvPr>
            <p:ph idx="1" type="body"/>
          </p:nvPr>
        </p:nvSpPr>
        <p:spPr>
          <a:xfrm flipH="1">
            <a:off x="3810000" y="5334000"/>
            <a:ext cx="46036" cy="7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bin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240" name="Google Shape;240;p28"/>
          <p:cNvGraphicFramePr/>
          <p:nvPr/>
        </p:nvGraphicFramePr>
        <p:xfrm>
          <a:off x="0" y="1371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{9C997BC0-610E-48DD-9245-607C58DBA4D2}</a:tableStyleId>
              </a:tblPr>
              <a:tblGrid>
                <a:gridCol w="1866125"/>
                <a:gridCol w="3848875"/>
                <a:gridCol w="3429000"/>
              </a:tblGrid>
              <a:tr h="457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Cabin"/>
                        <a:buNone/>
                      </a:pPr>
                      <a:r>
                        <a:rPr b="1" i="0" lang="en-US" sz="2400" u="sng" cap="none" strike="noStrike">
                          <a:solidFill>
                            <a:schemeClr val="hlink"/>
                          </a:solidFill>
                          <a:latin typeface="Cabin"/>
                          <a:ea typeface="Cabin"/>
                          <a:cs typeface="Cabin"/>
                          <a:sym typeface="Cabin"/>
                          <a:hlinkClick r:id="rId5"/>
                        </a:rPr>
                        <a:t>Low Pressure Centers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Font typeface="Cabin"/>
                        <a:buNone/>
                      </a:pPr>
                      <a:r>
                        <a:rPr b="1" i="0" lang="en-US" sz="2400" u="none" cap="none" strike="noStrike">
                          <a:solidFill>
                            <a:srgbClr val="FFFF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High Pressure Centers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bin"/>
                        <a:buNone/>
                      </a:pPr>
                      <a:r>
                        <a:rPr b="1" lang="en-US" sz="3000">
                          <a:latin typeface="Cabin"/>
                          <a:ea typeface="Cabin"/>
                          <a:cs typeface="Cabin"/>
                          <a:sym typeface="Cabin"/>
                        </a:rPr>
                        <a:t>Air</a:t>
                      </a:r>
                      <a:endParaRPr b="1" sz="3000"/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bin"/>
                        <a:buNone/>
                      </a:pPr>
                      <a:r>
                        <a:rPr b="1" lang="en-US" sz="3000">
                          <a:latin typeface="Cabin"/>
                          <a:ea typeface="Cabin"/>
                          <a:cs typeface="Cabin"/>
                          <a:sym typeface="Cabin"/>
                        </a:rPr>
                        <a:t>Sinking</a:t>
                      </a:r>
                      <a:endParaRPr b="1" sz="3000"/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bin"/>
                        <a:buNone/>
                      </a:pPr>
                      <a:r>
                        <a:rPr b="1" lang="en-US" sz="3000">
                          <a:latin typeface="Cabin"/>
                          <a:ea typeface="Cabin"/>
                          <a:cs typeface="Cabin"/>
                          <a:sym typeface="Cabin"/>
                        </a:rPr>
                        <a:t>Rising</a:t>
                      </a:r>
                      <a:endParaRPr b="1" sz="3000"/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A"/>
                    </a:solidFill>
                  </a:tcPr>
                </a:tc>
              </a:tr>
              <a:tr h="1063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bin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Pressure Behavior</a:t>
                      </a:r>
                      <a:endParaRPr b="1" sz="3000"/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FF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bin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Pressure drops</a:t>
                      </a:r>
                      <a:endParaRPr b="1" i="0" sz="3000" u="none" cap="none" strike="noStrike">
                        <a:solidFill>
                          <a:srgbClr val="00000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bin"/>
                        <a:buNone/>
                      </a:pPr>
                      <a:r>
                        <a:rPr b="1" lang="en-US" sz="3000">
                          <a:latin typeface="Cabin"/>
                          <a:ea typeface="Cabin"/>
                          <a:cs typeface="Cabin"/>
                          <a:sym typeface="Cabin"/>
                        </a:rPr>
                        <a:t>Cyclone</a:t>
                      </a:r>
                      <a:endParaRPr b="1" sz="30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FF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bin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Pressure increase</a:t>
                      </a:r>
                      <a:endParaRPr b="1" i="0" sz="3000" u="none" cap="none" strike="noStrike">
                        <a:solidFill>
                          <a:srgbClr val="00000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bin"/>
                        <a:buNone/>
                      </a:pPr>
                      <a:r>
                        <a:rPr b="1" lang="en-US" sz="3000">
                          <a:latin typeface="Cabin"/>
                          <a:ea typeface="Cabin"/>
                          <a:cs typeface="Cabin"/>
                          <a:sym typeface="Cabin"/>
                        </a:rPr>
                        <a:t>Anticyclone</a:t>
                      </a:r>
                      <a:endParaRPr b="1" sz="3000"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FF5"/>
                    </a:solidFill>
                  </a:tcPr>
                </a:tc>
              </a:tr>
              <a:tr h="1244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bin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Wind Behavior</a:t>
                      </a:r>
                      <a:endParaRPr b="1" sz="3000"/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bin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Winds blow </a:t>
                      </a:r>
                      <a:r>
                        <a:rPr b="1" i="0" lang="en-US" sz="3600" u="sng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counterclockwise </a:t>
                      </a:r>
                      <a:r>
                        <a:rPr b="1" i="0" lang="en-US" sz="3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 </a:t>
                      </a:r>
                      <a:endParaRPr b="1" sz="3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i="0" sz="3000" u="none" cap="none" strike="noStrike">
                        <a:solidFill>
                          <a:srgbClr val="00000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1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bin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Winds blow </a:t>
                      </a:r>
                      <a:r>
                        <a:rPr b="1" i="0" lang="en-US" sz="3600" u="sng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outward and clockwise</a:t>
                      </a:r>
                      <a:endParaRPr b="1" sz="3600" u="sng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b="1" i="0" sz="3000" u="none" cap="none" strike="noStrike">
                        <a:solidFill>
                          <a:srgbClr val="00000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A"/>
                    </a:solidFill>
                  </a:tcPr>
                </a:tc>
              </a:tr>
              <a:tr h="1181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bin"/>
                        <a:buNone/>
                      </a:pPr>
                      <a:r>
                        <a:rPr b="1" i="0" lang="en-US" sz="3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Weather Associated</a:t>
                      </a:r>
                      <a:endParaRPr b="1" sz="3000"/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FF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bin"/>
                        <a:buNone/>
                      </a:pPr>
                      <a:r>
                        <a:rPr b="1" i="0" lang="en-US" sz="3000" u="sng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Severe and stormy</a:t>
                      </a:r>
                      <a:endParaRPr b="1" sz="3000" u="sng"/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FF5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bin"/>
                        <a:buNone/>
                      </a:pPr>
                      <a:r>
                        <a:rPr b="1" i="0" lang="en-US" sz="3000" u="sng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Fair and Sunny</a:t>
                      </a:r>
                      <a:endParaRPr b="1" sz="3000" u="sng"/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EDFF5"/>
                    </a:solidFill>
                  </a:tcPr>
                </a:tc>
              </a:tr>
              <a:tr h="122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bin"/>
                        <a:buNone/>
                      </a:pPr>
                      <a:r>
                        <a:rPr b="0" i="0" lang="en-US" sz="3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Symbol</a:t>
                      </a:r>
                      <a:endParaRPr sz="3000"/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bin"/>
                        <a:buNone/>
                      </a:pPr>
                      <a:r>
                        <a:rPr b="0" i="0" lang="en-US" sz="3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“L” that is </a:t>
                      </a:r>
                      <a:r>
                        <a:rPr b="1" i="0" lang="en-US" sz="3000" u="none" cap="none" strike="noStrike">
                          <a:solidFill>
                            <a:srgbClr val="FF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RED</a:t>
                      </a:r>
                      <a:endParaRPr sz="3000"/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A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Cabin"/>
                        <a:buNone/>
                      </a:pPr>
                      <a:r>
                        <a:rPr b="0" i="0" lang="en-US" sz="3000" u="none" cap="none" strike="noStrike">
                          <a:solidFill>
                            <a:srgbClr val="00000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“H” that is </a:t>
                      </a:r>
                      <a:r>
                        <a:rPr b="1" i="0" lang="en-US" sz="3000" u="none" cap="none" strike="noStrike">
                          <a:solidFill>
                            <a:srgbClr val="4175FA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BLUE</a:t>
                      </a:r>
                      <a:endParaRPr sz="3000"/>
                    </a:p>
                  </a:txBody>
                  <a:tcPr marT="0" marB="0" marR="0" marL="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F0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/>
          <p:nvPr>
            <p:ph type="title"/>
          </p:nvPr>
        </p:nvSpPr>
        <p:spPr>
          <a:xfrm>
            <a:off x="0" y="0"/>
            <a:ext cx="3810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B6FF"/>
              </a:buClr>
              <a:buFont typeface="Arial"/>
              <a:buNone/>
            </a:pPr>
            <a:r>
              <a:rPr b="0" i="0" lang="en-US" sz="48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Air Mass</a:t>
            </a:r>
            <a:endParaRPr/>
          </a:p>
        </p:txBody>
      </p:sp>
      <p:sp>
        <p:nvSpPr>
          <p:cNvPr id="247" name="Google Shape;247;p29"/>
          <p:cNvSpPr txBox="1"/>
          <p:nvPr>
            <p:ph idx="1" type="body"/>
          </p:nvPr>
        </p:nvSpPr>
        <p:spPr>
          <a:xfrm>
            <a:off x="0" y="1371600"/>
            <a:ext cx="5105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ymbol"/>
              <a:buChar char="❑"/>
            </a:pPr>
            <a:r>
              <a:rPr b="1" lang="en-US" sz="3600"/>
              <a:t>A</a:t>
            </a: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 mass</a:t>
            </a: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an immense body of air that is characterized by </a:t>
            </a:r>
            <a:r>
              <a:rPr b="1" i="0" lang="en-US" sz="3600" u="sng" cap="none" strike="noStrike">
                <a:solidFill>
                  <a:srgbClr val="000000"/>
                </a:solidFill>
              </a:rPr>
              <a:t>similar temperatures and amounts of moisture </a:t>
            </a: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any given altitude</a:t>
            </a:r>
            <a:endParaRPr sz="3600"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ttp://www.kidsgeo.com/images/air-masses.jpg" id="248" name="Google Shape;2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1600" y="4114800"/>
            <a:ext cx="39624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shm.bimedia.net/WebStuff/US_Surface_Map_Air_Masses.gif" id="249" name="Google Shape;24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57800" y="0"/>
            <a:ext cx="38862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/>
          <p:nvPr>
            <p:ph type="title"/>
          </p:nvPr>
        </p:nvSpPr>
        <p:spPr>
          <a:xfrm>
            <a:off x="0" y="304800"/>
            <a:ext cx="41148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Georgia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Classifying Air Masses</a:t>
            </a:r>
            <a:endParaRPr/>
          </a:p>
        </p:txBody>
      </p:sp>
      <p:sp>
        <p:nvSpPr>
          <p:cNvPr id="256" name="Google Shape;256;p30"/>
          <p:cNvSpPr txBox="1"/>
          <p:nvPr>
            <p:ph idx="1" type="body"/>
          </p:nvPr>
        </p:nvSpPr>
        <p:spPr>
          <a:xfrm>
            <a:off x="304800" y="1295400"/>
            <a:ext cx="4267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Char char="⬜"/>
            </a:pPr>
            <a:r>
              <a:rPr b="1" i="0" lang="en-US" sz="2800" u="none" cap="none" strike="noStrik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Air masses are classified by temperature and surface area over which they form</a:t>
            </a:r>
            <a:endParaRPr/>
          </a:p>
        </p:txBody>
      </p:sp>
      <p:pic>
        <p:nvPicPr>
          <p:cNvPr descr="http://blueollie.files.wordpress.com/2010/01/airmasses_schem.jpg" id="257" name="Google Shape;257;p30"/>
          <p:cNvPicPr preferRelativeResize="0"/>
          <p:nvPr>
            <p:ph idx="2" type="clipArt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0"/>
            <a:ext cx="5169510" cy="6853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 txBox="1"/>
          <p:nvPr>
            <p:ph type="title"/>
          </p:nvPr>
        </p:nvSpPr>
        <p:spPr>
          <a:xfrm>
            <a:off x="1066800" y="0"/>
            <a:ext cx="7391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B6FF"/>
              </a:buClr>
              <a:buFont typeface="Arial"/>
              <a:buNone/>
            </a:pPr>
            <a:r>
              <a:rPr b="0" i="0" lang="en-US" sz="4000" u="none" cap="none" strike="noStrike">
                <a:solidFill>
                  <a:srgbClr val="75B6FF"/>
                </a:solidFill>
                <a:latin typeface="Arial"/>
                <a:ea typeface="Arial"/>
                <a:cs typeface="Arial"/>
                <a:sym typeface="Arial"/>
              </a:rPr>
              <a:t>Classifying Air Masses</a:t>
            </a:r>
            <a:endParaRPr/>
          </a:p>
        </p:txBody>
      </p:sp>
      <p:graphicFrame>
        <p:nvGraphicFramePr>
          <p:cNvPr id="264" name="Google Shape;264;p31"/>
          <p:cNvGraphicFramePr/>
          <p:nvPr/>
        </p:nvGraphicFramePr>
        <p:xfrm>
          <a:off x="152400" y="838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{9C997BC0-610E-48DD-9245-607C58DBA4D2}</a:tableStyleId>
              </a:tblPr>
              <a:tblGrid>
                <a:gridCol w="2525725"/>
                <a:gridCol w="3367075"/>
                <a:gridCol w="2946400"/>
              </a:tblGrid>
              <a:tr h="1495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 – Polar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LOCATION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rPr b="1" i="0" lang="en-US" sz="2800" u="sng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High</a:t>
                      </a: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Latitudes towards the poles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rPr b="0" i="0" lang="en-US" sz="24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TEMPERATURE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rPr b="1" i="0" lang="en-US" sz="2800" u="sng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Cold </a:t>
                      </a: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Temps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7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 – Tropical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rPr b="1" i="0" lang="en-US" sz="2800" u="sng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Low</a:t>
                      </a: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Latitudes towards the equator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rPr b="1" i="0" lang="en-US" sz="2800" u="sng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Warm</a:t>
                      </a: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Temps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081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 – Continental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Over </a:t>
                      </a:r>
                      <a:r>
                        <a:rPr b="1" i="0" lang="en-US" sz="2800" u="sng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land </a:t>
                      </a: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mass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Cold or warm, depending on the  latitude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33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 – Maritime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Over </a:t>
                      </a:r>
                      <a:r>
                        <a:rPr b="1" i="0" lang="en-US" sz="2800" u="sng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</a:t>
                      </a:r>
                      <a:endParaRPr b="1" u="sng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Cold or warm, depending on the  latitude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/>
          <p:nvPr>
            <p:ph type="title"/>
          </p:nvPr>
        </p:nvSpPr>
        <p:spPr>
          <a:xfrm>
            <a:off x="0" y="15240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B6FF"/>
              </a:buClr>
              <a:buFont typeface="Arial"/>
              <a:buNone/>
            </a:pPr>
            <a:r>
              <a:rPr b="0" i="0" lang="en-US" sz="3600" u="none" cap="none" strike="noStrike">
                <a:solidFill>
                  <a:srgbClr val="75B6FF"/>
                </a:solidFill>
                <a:latin typeface="Arial"/>
                <a:ea typeface="Arial"/>
                <a:cs typeface="Arial"/>
                <a:sym typeface="Arial"/>
              </a:rPr>
              <a:t>Four Basic Types of Air Masses</a:t>
            </a:r>
            <a:endParaRPr/>
          </a:p>
        </p:txBody>
      </p:sp>
      <p:graphicFrame>
        <p:nvGraphicFramePr>
          <p:cNvPr id="271" name="Google Shape;271;p32"/>
          <p:cNvGraphicFramePr/>
          <p:nvPr/>
        </p:nvGraphicFramePr>
        <p:xfrm>
          <a:off x="129925" y="1079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{9C997BC0-610E-48DD-9245-607C58DBA4D2}</a:tableStyleId>
              </a:tblPr>
              <a:tblGrid>
                <a:gridCol w="4343400"/>
                <a:gridCol w="4343400"/>
              </a:tblGrid>
              <a:tr h="2359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rPr b="1" i="0" lang="en-US" sz="3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cP </a:t>
                      </a: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– Continental Polar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20"/>
                        <a:buFont typeface="Arial"/>
                        <a:buChar char="•"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dry and cool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20"/>
                        <a:buFont typeface="Arial"/>
                        <a:buChar char="•"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cold and dry in winter and </a:t>
                      </a: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summer</a:t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rPr b="1" i="0" lang="en-US" sz="3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cT</a:t>
                      </a: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– Continental Tropical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20"/>
                        <a:buFont typeface="Arial"/>
                        <a:buChar char="•"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dry and warm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20"/>
                        <a:buFont typeface="Arial"/>
                        <a:buChar char="•"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hot, </a:t>
                      </a:r>
                      <a:r>
                        <a:rPr b="1" i="0" lang="en-US" sz="28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drought-like </a:t>
                      </a: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conditions</a:t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46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rPr b="1" i="0" lang="en-US" sz="3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mT</a:t>
                      </a: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– Maritime Tropical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20"/>
                        <a:buFont typeface="Arial"/>
                        <a:buChar char="•"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wet and warm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20"/>
                        <a:buFont typeface="Arial"/>
                        <a:buChar char="•"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source of </a:t>
                      </a:r>
                      <a:r>
                        <a:rPr b="1" i="0" lang="en-US" sz="28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precipitation</a:t>
                      </a: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 the United States</a:t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rPr b="1" i="0" lang="en-US" sz="3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mP</a:t>
                      </a: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– Maritime Polar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20"/>
                        <a:buFont typeface="Arial"/>
                        <a:buChar char="•"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wet and cold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820"/>
                        <a:buFont typeface="Arial"/>
                        <a:buChar char="•"/>
                      </a:pPr>
                      <a:r>
                        <a:rPr b="1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mild, humid, </a:t>
                      </a:r>
                      <a:r>
                        <a:rPr b="1" i="0" lang="en-US" sz="2800" u="sng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unstable</a:t>
                      </a: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cold air from Canada</a:t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Font typeface="Noto Symbol"/>
                        <a:buNone/>
                      </a:pPr>
                      <a:r>
                        <a:t/>
                      </a:r>
                      <a:endParaRPr b="0" i="0" sz="2800" u="none" cap="none" strike="noStrik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2_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2_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2_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2_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3_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